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ink/ink1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tti Redeker" initials="P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72" d="100"/>
          <a:sy n="72" d="100"/>
        </p:scale>
        <p:origin x="4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commentAuthors" Target="commentAuthors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2-02T12:18:34.421" idx="1">
    <p:pos x="10" y="10"/>
    <p:text>Deze vraag is niet zo handig, want de antwoorden c en d kloppen ook. Maak er zoiets van als: meer dan 900 jaar oud, ongeveer 600 jaar oud, ongeveer 400 jaar oud en minder dan 200 jaar oud</p:text>
  </p:cm>
</p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" min="-2" units="cm"/>
          <inkml:channel name="Y" type="integer" max="2" min="-2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1T13:15:4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6551 6071 16383 0 0,'-7'0'0'0'0,"-11"7"0"0"0,-2 11 0 0 0,2 10 0 0 0,-3-1 0 0 0,-5-3 0 0 0,-7-8 0 0 0,-5-5 0 0 0,4 3 0 0 0,15-1 0 0 0,11-11 0 0 0,15-5 0 0 0,13-2 0 0 0,12-8 0 0 0,7-2 0 0 0,5-6 0 0 0,3 0 0 0 0,-7 13 0 0 0,-10 13 0 0 0,-18 8 0 0 0,-11 8 0 0 0,-13 1 0 0 0,-5 4 0 0 0,-6-2 0 0 0,-1 2 0 0 0,5 5 0 0 0,-2-3 0 0 0,-6 1 0 0 0,-5 4 0 0 0,-6-5 0 0 0,5 2 0 0 0,7 3 0 0 0,1-5 0 0 0,4 2 0 0 0,14-5 0 0 0,15-15 0 0 0,22-8 0 0 0,6-13 0 0 0,4-4 0 0 0,3-7 0 0 0,2-8 0 0 0,1 1 0 0 0,1 6 0 0 0,-1-1 0 0 0,0 4 0 0 0,0 5 0 0 0,-1-3 0 0 0,0 2 0 0 0,0 4 0 0 0,-15 4 0 0 0,-20 3 0 0 0,-21 10 0 0 0,-14 4 0 0 0,-5 9 0 0 0,-3 8 0 0 0,-5 8 0 0 0,-3-2 0 0 0,5 1 0 0 0,1-5 0 0 0,0 1 0 0 0,-3-5 0 0 0,5 1 0 0 0,1-4 0 0 0,5 3 0 0 0,8-11 0 0 0,15-8 0 0 0,15-11 0 0 0,14-22 0 0 0,18-12 0 0 0,17-23 0 0 0,13-8 0 0 0,10-8 0 0 0,-2-5 0 0 0,2 3 0 0 0,-7 9 0 0 0,-9 16 0 0 0,-7 10 0 0 0,-6 12 0 0 0,-13 5 0 0 0,-14 0 0 0 0,-2 4 0 0 0,-7 15 0 0 0,-14 16 0 0 0,-7 15 0 0 0,-11 4 0 0 0,-10 5 0 0 0,-2 6 0 0 0,-4 3 0 0 0,-4 4 0 0 0,-5-6 0 0 0,5-2 0 0 0,1 2 0 0 0,5 1 0 0 0,0-5 0 0 0,5-1 0 0 0,7 2 0 0 0,-3-5 0 0 0,3 0 0 0 0,4 3 0 0 0,11-4 0 0 0,14-6 0 0 0,13-16 0 0 0,1-15 0 0 0,4-7 0 0 0,-3-8 0 0 0,1 0 0 0 0,3 4 0 0 0,4 5 0 0 0,-4-2 0 0 0,-15 2 0 0 0,-18 3 0 0 0,-25 11 0 0 0,-15 14 0 0 0,-8 5 0 0 0,-4 6 0 0 0,0 8 0 0 0,1-3 0 0 0,9 2 0 0 0,5-4 0 0 0,9 1 0 0 0,24-5 0 0 0,28-13 0 0 0,26-17 0 0 0,12-14 0 0 0,19-11 0 0 0,3-9 0 0 0,-4 4 0 0 0,-9 7 0 0 0,-8 2 0 0 0,-7 5 0 0 0,-20 7 0 0 0,-17 13 0 0 0,-19 8 0 0 0,-16 18 0 0 0,-14 5 0 0 0,-9 6 0 0 0,-5-4 0 0 0,5 2 0 0 0,9 2 0 0 0,3-4 0 0 0,-3-7 0 0 0,5-1 0 0 0,-1-3 0 0 0,12-5 0 0 0,16-5 0 0 0,23-11 0 0 0,23-7 0 0 0,11-8 0 0 0,11-9 0 0 0,-7-8 0 0 0,3 2 0 0 0,-11-2 0 0 0,-7 6 0 0 0,-3-1 0 0 0,-17 5 0 0 0,-21 15 0 0 0,-19 15 0 0 0,-22 15 0 0 0,-14 12 0 0 0,-5 0 0 0 0,-2 2 0 0 0,9 3 0 0 0,5-6 0 0 0,2 1 0 0 0,7 1 0 0 0,2-5 0 0 0,14-7 0 0 0,18-7 0 0 0,23-7 0 0 0,16-12 0 0 0,9-5 0 0 0,10-17 0 0 0,4-3 0 0 0,-1 2 0 0 0,-4-1 0 0 0,-4 4 0 0 0,-3-2 0 0 0,-11-3 0 0 0,-12 10 0 0 0,-18 8 0 0 0,-19 14 0 0 0,-15 15 0 0 0,-12 3 0 0 0,1 6 0 0 0,-2 7 0 0 0,-1 4 0 0 0,4 4 0 0 0,17-5 0 0 0,19-10 0 0 0,31-16 0 0 0,34-18 0 0 0,43-30 0 0 0,26-25 0 0 0,6-10 0 0 0,-14 1 0 0 0,-14 12 0 0 0,-26 8 0 0 0,-20 13 0 0 0,-29 13 0 0 0,-22 18 0 0 0,-21 11 0 0 0,-18 19 0 0 0,-20 6 0 0 0,-3 6 0 0 0,-1-3 0 0 0,-2 1 0 0 0,9 2 0 0 0,3-5 0 0 0,-1 1 0 0 0,-1 2 0 0 0,14-5 0 0 0,18-6 0 0 0,18-8 0 0 0,14-5 0 0 0,11-5 0 0 0,7-11 0 0 0,3-4 0 0 0,1 0 0 0 0,-7-6 0 0 0,-3 0 0 0 0,-8-5 0 0 0,-1 2 0 0 0,-6 11 0 0 0,-15 16 0 0 0,-15 5 0 0 0,-16 10 0 0 0,-10 8 0 0 0,0 6 0 0 0,13-2 0 0 0,18-7 0 0 0,24-17 0 0 0,24-16 0 0 0,20-16 0 0 0,6-11 0 0 0,-2-1 0 0 0,-5 7 0 0 0,-13-1 0 0 0,-8-3 0 0 0,-4 4 0 0 0,-17 6 0 0 0,-11 15 0 0 0,-17 8 0 0 0,-14 11 0 0 0,-11 12 0 0 0,-10 1 0 0 0,4 4 0 0 0,-1-4 0 0 0,6 3 0 0 0,9 3 0 0 0,0-4 0 0 0,19-6 0 0 0,18-8 0 0 0,14-5 0 0 0,9-12 0 0 0,7-6 0 0 0,-5-9 0 0 0,-1-1 0 0 0,-8 10 0 0 0,-17 14 0 0 0,-17 6 0 0 0,-10 10 0 0 0,-9 0 0 0 0,-1 5 0 0 0,3 5 0 0 0,13-10 0 0 0,15-8 0 0 0,14-7 0 0 0,3-12 0 0 0,5-5 0 0 0,5-8 0 0 0,4-1 0 0 0,-11 10 0 0 0,-12 15 0 0 0,-8 15 0 0 0,-5 10 0 0 0,4 1 0 0 0,1-12 0 0 0,0-18 0 0 0,-10-8 0 0 0,-12 4 0 0 0,-12 3 0 0 0,0 8 0 0 0,-5 4 0 0 0,-3 7 0 0 0,10 1 0 0 0,18-4 0 0 0,10-12 0 0 0,11-6 0 0 0,4-11 0 0 0,-2-11 0 0 0,4-1 0 0 0,-1-4 0 0 0,-12 3 0 0 0,-15 5 0 0 0,-14 7 0 0 0,-11 6 0 0 0,-8 12 0 0 0,3 12 0 0 0,0 12 0 0 0,-1 1 0 0 0,6 3 0 0 0,15-4 0 0 0,20-7 0 0 0,15-14 0 0 0,14-16 0 0 0,8-7 0 0 0,-3-8 0 0 0,1 0 0 0 0,-7-4 0 0 0,-8-4 0 0 0,-1-5 0 0 0,-3-3 0 0 0,-14 4 0 0 0,-14 9 0 0 0,-14 17 0 0 0,-19 9 0 0 0,-9 14 0 0 0,-3 3 0 0 0,6 8 0 0 0,5-1 0 0 0,9 4 0 0 0,3-4 0 0 0,7 3 0 0 0,-1-3 0 0 0,5 2 0 0 0,-3 4 0 0 0,11-2 0 0 0,15-14 0 0 0,22-17 0 0 0,22-22 0 0 0,11-8 0 0 0,3-5 0 0 0,-1-4 0 0 0,-3-2 0 0 0,-4 7 0 0 0,-10 1 0 0 0,-13 1 0 0 0,-20 5 0 0 0,-18 8 0 0 0,-31 17 0 0 0,-17 15 0 0 0,-6 15 0 0 0,-9 11 0 0 0,2 7 0 0 0,3-4 0 0 0,6 0 0 0 0,6 1 0 0 0,19-7 0 0 0,23-8 0 0 0,15-16 0 0 0,13-9 0 0 0,12-5 0 0 0,1-9 0 0 0,4-2 0 0 0,-4-5 0 0 0,-15 0 0 0 0,-25 5 0 0 0,-26 12 0 0 0,-14 8 0 0 0,-21 17 0 0 0,-7 7 0 0 0,3 6 0 0 0,7 4 0 0 0,7-3 0 0 0,14 0 0 0 0,31-14 0 0 0,26-17 0 0 0,34-25 0 0 0,33-24 0 0 0,19-20 0 0 0,16-13 0 0 0,-3-1 0 0 0,-13 5 0 0 0,-14 7 0 0 0,-21 9 0 0 0,-36 13 0 0 0,-30 15 0 0 0,-22 13 0 0 0,-20 9 0 0 0,-11 14 0 0 0,-11 14 0 0 0,-7 11 0 0 0,-8 9 0 0 0,4 4 0 0 0,8 4 0 0 0,9-7 0 0 0,15-3 0 0 0,8-7 0 0 0,4-9 0 0 0,15-8 0 0 0,20-6 0 0 0,17-12 0 0 0,22-13 0 0 0,19-11 0 0 0,9-8 0 0 0,8-13 0 0 0,-1-6 0 0 0,-4 7 0 0 0,-15 4 0 0 0,-23 9 0 0 0,-33 12 0 0 0,-30 16 0 0 0,-26 11 0 0 0,-25 12 0 0 0,-6 11 0 0 0,-4 8 0 0 0,8 7 0 0 0,2-4 0 0 0,16 0 0 0 0,11-7 0 0 0,9-1 0 0 0,11 3 0 0 0,13-12 0 0 0,33-10 0 0 0,30-21 0 0 0,25-17 0 0 0,8-11 0 0 0,7-7 0 0 0,-1 5 0 0 0,-8 1 0 0 0,-6 8 0 0 0,-16 2 0 0 0,-15-3 0 0 0,-21 6 0 0 0,-20 6 0 0 0,-17 8 0 0 0,-26 20 0 0 0,-28 10 0 0 0,-16 17 0 0 0,-15 10 0 0 0,-11 6 0 0 0,-1 9 0 0 0,13-5 0 0 0,17-4 0 0 0,32-11 0 0 0,42-19 0 0 0,39-29 0 0 0,23-13 0 0 0,28-17 0 0 0,9-11 0 0 0,-2-3 0 0 0,-6-2 0 0 0,-9 2 0 0 0,-6 10 0 0 0,-14 4 0 0 0,-22 9 0 0 0,-23 9 0 0 0,-18 9 0 0 0,-21 6 0 0 0,-20 4 0 0 0,-14 11 0 0 0,-3 2 0 0 0,-3 9 0 0 0,4 7 0 0 0,7 0 0 0 0,8-5 0 0 0,7-7 0 0 0,5 3 0 0 0,2-2 0 0 0,18-4 0 0 0,13-12 0 0 0,18-5 0 0 0,15-3 0 0 0,6-7 0 0 0,5-8 0 0 0,-16-1 0 0 0,-26 4 0 0 0,-18 5 0 0 0,-12 5 0 0 0,-13 12 0 0 0,-5 14 0 0 0,1 11 0 0 0,3 1 0 0 0,3-3 0 0 0,12 0 0 0 0,5-3 0 0 0,9 2 0 0 0,9-11 0 0 0,17-14 0 0 0,7-16 0 0 0,5-12 0 0 0,-9-2 0 0 0,-18 5 0 0 0,-7 15 0 0 0,-6 9 0 0 0,2 12 0 0 0,-3 5 0 0 0,-2-1 0 0 0,-3-2 0 0 0,4 5 0 0 0,0 6 0 0 0,13 0 0 0 0,11-12 0 0 0,22-8 0 0 0,16-11 0 0 0,11-6 0 0 0,6 1 0 0 0,-5-6 0 0 0,-8-7 0 0 0,-4 1 0 0 0,-5 12 0 0 0,-8 17 0 0 0,1 14 0 0 0,6 5 0 0 0,7-2 0 0 0,5-4 0 0 0,5-6 0 0 0,10-4 0 0 0,6-3 0 0 0,7-3 0 0 0,1-1 0 0 0,-2 0 0 0 0,-5-1 0 0 0,-4 0 0 0 0,-11 8 0 0 0,-13 10 0 0 0,-11 10 0 0 0,-8 8 0 0 0,-7 6 0 0 0,4-4 0 0 0,9-9 0 0 0,17-8 0 0 0,10-8 0 0 0,6-7 0 0 0,2-3 0 0 0,-8-10 0 0 0,-3-4 0 0 0,-8-7 0 0 0,-3 0 0 0 0,-6 10 0 0 0,-6 14 0 0 0,-15 7 0 0 0,-7 9 0 0 0,5 1 0 0 0,10-4 0 0 0,19-4 0 0 0,19-13 0 0 0,18-6 0 0 0,12-10 0 0 0,1-10 0 0 0,2-1 0 0 0,-5-4 0 0 0,-8 4 0 0 0,-15-2 0 0 0,-9 4 0 0 0,-5 6 0 0 0,-8 14 0 0 0,-10 15 0 0 0,-9 13 0 0 0,2 3 0 0 0,6-3 0 0 0,7-6 0 0 0,7-6 0 0 0,5-5 0 0 0,3-4 0 0 0,3-9 0 0 0,1-5 0 0 0,1 0 0 0 0,-8-5 0 0 0,-3-1 0 0 0,-8-5 0 0 0,-8 10 0 0 0,-8 13 0 0 0,2 8 0 0 0,-2-7 0 0 0,6-2 0 0 0,6-10 0 0 0,-8 5 0 0 0,-14 3 0 0 0,-8 10 0 0 0,-10 3 0 0 0,-11 0 0 0 0,-8 6 0 0 0,-5 7 0 0 0,3 8 0 0 0,1-2 0 0 0,7 2 0 0 0,0-5 0 0 0,-3-7 0 0 0,-3 1 0 0 0,-3-3 0 0 0,4 3 0 0 0,1-2 0 0 0,6-12 0 0 0,7-15 0 0 0,7-14 0 0 0,6-10 0 0 0,-3-8 0 0 0,-8 3 0 0 0,-9 8 0 0 0,1 1 0 0 0,-11 5 0 0 0,-22 7 0 0 0,-16 6 0 0 0,-4 5 0 0 0,5 3 0 0 0,-1 1 0 0 0,5 2 0 0 0,7 1 0 0 0,6-1 0 0 0,13 7 0 0 0,6 3 0 0 0,2 0 0 0 0,0-3 0 0 0,5-10 0 0 0,9-13 0 0 0,7-10 0 0 0,-1-3 0 0 0,3-2 0 0 0,-5 2 0 0 0,-7 7 0 0 0,-7 7 0 0 0,-5 5 0 0 0,-4 5 0 0 0,-3 3 0 0 0,-2 1 0 0 0,7-6 0 0 0,18-3 0 0 0,13-7 0 0 0,7-9 0 0 0,-3 0 0 0 0,-10 5 0 0 0,-9 5 0 0 0,-8 5 0 0 0,-8 5 0 0 0,-3 2 0 0 0,-4 3 0 0 0,0 1 0 0 0,6-8 0 0 0,12-10 0 0 0,1-2 0 0 0,6-5 0 0 0,-1 1 0 0 0,3-4 0 0 0,-3 4 0 0 0,-5-2 0 0 0,-6 2 0 0 0,-5 7 0 0 0,-3 4 0 0 0,5-2 0 0 0,16 1 0 0 0,19 2 0 0 0,10-4 0 0 0,11 0 0 0 0,10 3 0 0 0,0 11 0 0 0,2 6 0 0 0,-4 9 0 0 0,0 11 0 0 0,12 8 0 0 0,14 6 0 0 0,12 4 0 0 0,19 11 0 0 0,41-5 0 0 0,37-2 0 0 0,36-10 0 0 0,24-11 0 0 0,4-9 0 0 0,1-17 0 0 0,-22-14 0 0 0,-39-6 0 0 0,-32 1 0 0 0,-32 3 0 0 0,-25 5 0 0 0,-19 4 0 0 0,-19 11 0 0 0,-16 13 0 0 0,-13 10 0 0 0,-7 9 0 0 0,-6 6 0 0 0,7-5 0 0 0,9-7 0 0 0,10-11 0 0 0,9-7 0 0 0,6-6 0 0 0,4-4 0 0 0,-5 5 0 0 0,-17 2 0 0 0,-19 7 0 0 0,-3 0 0 0 0,7-2 0 0 0,17-11 0 0 0,13-7 0 0 0,0-9 0 0 0,2-3 0 0 0,-6-7 0 0 0,-1 1 0 0 0,-12 5 0 0 0,-19 12 0 0 0,-15 7 0 0 0,-14 11 0 0 0,-10 3 0 0 0,3 7 0 0 0,-1-1 0 0 0,-2 4 0 0 0,-1-3 0 0 0,5 2 0 0 0,17-2 0 0 0,19-14 0 0 0,17-15 0 0 0,-3-7 0 0 0,-10-2 0 0 0,-15 3 0 0 0,-13 2 0 0 0,-2 12 0 0 0,-6 4 0 0 0,-4 10 0 0 0,-4 9 0 0 0,-3 1 0 0 0,6 3 0 0 0,16-3 0 0 0,27-6 0 0 0,20-6 0 0 0,21-14 0 0 0,10-6 0 0 0,2-10 0 0 0,-1-3 0 0 0,-3 3 0 0 0,-10-4 0 0 0,-7 1 0 0 0,-9-3 0 0 0,-10 9 0 0 0,-15 7 0 0 0,-10 12 0 0 0,-11 13 0 0 0,-18 11 0 0 0,-11 8 0 0 0,-5 5 0 0 0,-3 3 0 0 0,9 1 0 0 0,19-7 0 0 0,21-11 0 0 0,20-10 0 0 0,21-16 0 0 0,13-16 0 0 0,-2-13 0 0 0,-2-3 0 0 0,-1 4 0 0 0,0-2 0 0 0,-16 4 0 0 0,-21 6 0 0 0,-10 14 0 0 0,-14 7 0 0 0,-12 2 0 0 0,0 9 0 0 0,4 9 0 0 0,14-7 0 0 0,16-7 0 0 0,15-12 0 0 0,11-14 0 0 0,8-4 0 0 0,5-6 0 0 0,3 1 0 0 0,0 5 0 0 0,-8-2 0 0 0,-18 11 0 0 0,-20 6 0 0 0,-19 5 0 0 0,-6 10 0 0 0,-7 11 0 0 0,2 9 0 0 0,-3 0 0 0 0,13-5 0 0 0,16-7 0 0 0,17-7 0 0 0,20-5 0 0 0,20-11 0 0 0,9-12 0 0 0,0-4 0 0 0,-2-5 0 0 0,-5 1 0 0 0,-19 5 0 0 0,-24 14 0 0 0,-14 15 0 0 0,-15 6 0 0 0,-5 9 0 0 0,1 7 0 0 0,11-1 0 0 0,15-6 0 0 0,14-15 0 0 0,19-16 0 0 0,25-15 0 0 0,9-11 0 0 0,0-8 0 0 0,-5 3 0 0 0,-6 1 0 0 0,-7 6 0 0 0,-28 9 0 0 0,-26 15 0 0 0,-22 17 0 0 0,-14 14 0 0 0,-2 11 0 0 0,-2-1 0 0 0,5 2 0 0 0,15-5 0 0 0,28-9 0 0 0,26-14 0 0 0,15-10 0 0 0,6-12 0 0 0,1-3 0 0 0,-1-6 0 0 0,-18 7 0 0 0,-24 8 0 0 0,-21 12 0 0 0,-11 13 0 0 0,-9 12 0 0 0,7 0 0 0 0,15-4 0 0 0,22-7 0 0 0,17-14 0 0 0,18-7 0 0 0,-1-12 0 0 0,-1-2 0 0 0,-2 1 0 0 0,-1-4 0 0 0,-10-7 0 0 0,-10 10 0 0 0,-18 7 0 0 0,-18 13 0 0 0,-16 14 0 0 0,-19 11 0 0 0,-9 9 0 0 0,-5 6 0 0 0,1 3 0 0 0,10 1 0 0 0,12 1 0 0 0,20-8 0 0 0,27-19 0 0 0,20-12 0 0 0,11-16 0 0 0,14-7 0 0 0,5 0 0 0 0,-9-7 0 0 0,-6-6 0 0 0,-2 1 0 0 0,-18 12 0 0 0,-14 17 0 0 0,-16 8 0 0 0,-16 9 0 0 0,-4 9 0 0 0,1 8 0 0 0,19-4 0 0 0,18-13 0 0 0,22-19 0 0 0,11-10 0 0 0,-1-10 0 0 0,-3-3 0 0 0,0 4 0 0 0,-1 3 0 0 0,-7-2 0 0 0,-18 1 0 0 0,-20 11 0 0 0,-18 14 0 0 0,-20 6 0 0 0,-11 15 0 0 0,-6 3 0 0 0,0 3 0 0 0,2 4 0 0 0,2 2 0 0 0,10 2 0 0 0,20-7 0 0 0,21-10 0 0 0,18-9 0 0 0,15-7 0 0 0,9-7 0 0 0,5-3 0 0 0,-5-9 0 0 0,-2-4 0 0 0,0 0 0 0 0,-14 3 0 0 0,-20 2 0 0 0,-17 10 0 0 0,-15 5 0 0 0,-3 9 0 0 0,-3 1 0 0 0,3 5 0 0 0,-1-1 0 0 0,-2-4 0 0 0,4-14 0 0 0,14-14 0 0 0,11-13 0 0 0,12-11 0 0 0,14-7 0 0 0,2-4 0 0 0,-2-3 0 0 0,-5 1 0 0 0,-6-1 0 0 0,-5 1 0 0 0,-10 8 0 0 0,-13 10 0 0 0,-11 19 0 0 0,-16 10 0 0 0,-8 6 0 0 0,-3 9 0 0 0,-7 10 0 0 0,-2 0 0 0 0,4 4 0 0 0,19-10 0 0 0,24-17 0 0 0,23-16 0 0 0,17-6 0 0 0,14-14 0 0 0,7-2 0 0 0,-3-2 0 0 0,-2 5 0 0 0,-7 0 0 0 0,-1 7 0 0 0,-6-1 0 0 0,-15 5 0 0 0,-17 5 0 0 0,-15 7 0 0 0,-11 4 0 0 0,-23 3 0 0 0,-17 18 0 0 0,-12 14 0 0 0,1 9 0 0 0,0 7 0 0 0,6-5 0 0 0,8-2 0 0 0,10 1 0 0 0,14-14 0 0 0,22-12 0 0 0,24-15 0 0 0,19-15 0 0 0,14-12 0 0 0,9-10 0 0 0,5-4 0 0 0,-5-4 0 0 0,-11-1 0 0 0,-17 8 0 0 0,-19 10 0 0 0,-24 18 0 0 0,-22 11 0 0 0,-19 22 0 0 0,-3 6 0 0 0,-7 7 0 0 0,12 5 0 0 0,9-4 0 0 0,8-9 0 0 0,19-7 0 0 0,23-8 0 0 0,21-13 0 0 0,16-14 0 0 0,11-5 0 0 0,6-5 0 0 0,-4-7 0 0 0,-2 2 0 0 0,1 0 0 0 0,-7-4 0 0 0,-25 5 0 0 0,-20 7 0 0 0,-24 8 0 0 0,-14 13 0 0 0,-6 8 0 0 0,-1 3 0 0 0,10 7 0 0 0,4 1 0 0 0,25-10 0 0 0,16-14 0 0 0,16-5 0 0 0,13-9 0 0 0,9-1 0 0 0,0-4 0 0 0,-8-5 0 0 0,0 2 0 0 0,-5-1 0 0 0,-14 4 0 0 0,-16 7 0 0 0,-15 6 0 0 0,-19 14 0 0 0,-17 6 0 0 0,-7 9 0 0 0,7 11 0 0 0,-1-1 0 0 0,2-3 0 0 0,10 1 0 0 0,5-4 0 0 0,19-4 0 0 0,27-13 0 0 0,13-15 0 0 0,12-5 0 0 0,9-8 0 0 0,4 1 0 0 0,-3-3 0 0 0,-10-5 0 0 0,-16 3 0 0 0,-27 7 0 0 0,-25 14 0 0 0,-15 16 0 0 0,-12 8 0 0 0,-4 7 0 0 0,3 9 0 0 0,5-2 0 0 0,14 2 0 0 0,29-5 0 0 0,34-6 0 0 0,29-15 0 0 0,23-16 0 0 0,16-7 0 0 0,0-7 0 0 0,-5-8 0 0 0,-9 2 0 0 0,-9 6 0 0 0,-6 6 0 0 0,-20 15 0 0 0,-16 16 0 0 0,-19 12 0 0 0,-9 10 0 0 0,-3 7 0 0 0,9-3 0 0 0,12-10 0 0 0,13-8 0 0 0,10-9 0 0 0,15-6 0 0 0,8-11 0 0 0,2-6 0 0 0,-1 0 0 0 0,-9 9 0 0 0,-21 13 0 0 0,-22 4 0 0 0,-11 15 0 0 0,-21 10 0 0 0,-4 6 0 0 0,-4-5 0 0 0,3-2 0 0 0,8 1 0 0 0,16-7 0 0 0,25-10 0 0 0,26-15 0 0 0,20-17 0 0 0,8-8 0 0 0,0-7 0 0 0,-4-8 0 0 0,-6 1 0 0 0,-5 6 0 0 0,-19 16 0 0 0,-23 16 0 0 0,-22 7 0 0 0,-17 9 0 0 0,-3 8 0 0 0,-4-1 0 0 0,3 2 0 0 0,7 3 0 0 0,15-4 0 0 0,17-8 0 0 0,30-15 0 0 0,24-17 0 0 0,17-21 0 0 0,10-15 0 0 0,13-6 0 0 0,-4-3 0 0 0,-10 9 0 0 0,-12 3 0 0 0,-12 10 0 0 0,-9 9 0 0 0,-14 2 0 0 0,-22 4 0 0 0,-21 5 0 0 0,-18 12 0 0 0,-22 14 0 0 0,-10 12 0 0 0,-5 17 0 0 0,-7 1 0 0 0,6 9 0 0 0,7-5 0 0 0,3-11 0 0 0,10-4 0 0 0,4-7 0 0 0,8-1 0 0 0,16-4 0 0 0,17-6 0 0 0,7-13 0 0 0,10-7 0 0 0,7-3 0 0 0,0-7 0 0 0,1-10 0 0 0,-5 9 0 0 0,-14 5 0 0 0,-17 14 0 0 0,-15 5 0 0 0,-6 10 0 0 0,-4 1 0 0 0,1 5 0 0 0,-2 7 0 0 0,13-3 0 0 0,23-6 0 0 0,19-14 0 0 0,21-8 0 0 0,9-12 0 0 0,4-20 0 0 0,-1-4 0 0 0,-2 5 0 0 0,-12-2 0 0 0,-19 14 0 0 0,-23 18 0 0 0,-19 16 0 0 0,-15 5 0 0 0,-8 8 0 0 0,1 6 0 0 0,8-10 0 0 0,-6-9 0 0 0,-5-7 0 0 0,-2-6 0 0 0,-10-2 0 0 0,-18-1 0 0 0,-20 7 0 0 0,-9 9 0 0 0,-4 4 0 0 0,2 5 0 0 0,2-1 0 0 0,4 3 0 0 0,10-3 0 0 0,20 3 0 0 0,14-4 0 0 0,8-5 0 0 0,12-13 0 0 0,19-16 0 0 0,12-12 0 0 0,6-11 0 0 0,3-6 0 0 0,-8 3 0 0 0,-11 9 0 0 0,-4 1 0 0 0,-7 5 0 0 0,-6 7 0 0 0,0-1 0 0 0,-1 1 0 0 0,4-3 0 0 0,6-7 0 0 0,7-6 0 0 0,13 2 0 0 0,6-1 0 0 0,3-4 0 0 0,0-3 0 0 0,-3-2 0 0 0,-8 5 0 0 0,-13 8 0 0 0,-11 9 0 0 0,-9 8 0 0 0,-6 6 0 0 0,-4 2 0 0 0,14-5 0 0 0,19-9 0 0 0,28-2 0 0 0,18-6 0 0 0,11-6 0 0 0,6 2 0 0 0,-14 13 0 0 0,-28 10 0 0 0,-16 13 0 0 0,-14 12 0 0 0,-11 11 0 0 0,7 1 0 0 0,23-6 0 0 0,12-15 0 0 0,13-9 0 0 0,9-5 0 0 0,7-2 0 0 0,-3 7 0 0 0,-8 12 0 0 0,-8 10 0 0 0,0 2 0 0 0,4-4 0 0 0,-2-14 0 0 0,-13-15 0 0 0,-14-14 0 0 0,-23-4 0 0 0,-22 3 0 0 0,-25-3 0 0 0,-15 2 0 0 0,-7 7 0 0 0,-11 4 0 0 0,-2 6 0 0 0,10 2 0 0 0,6 3 0 0 0,13 2 0 0 0,11 0 0 0 0,11 7 0 0 0,7 4 0 0 0,5-2 0 0 0,10-9 0 0 0,12-13 0 0 0,2-5 0 0 0,-10 2 0 0 0,-7 2 0 0 0,-5 4 0 0 0,-2 3 0 0 0,-8 3 0 0 0,-3 10 0 0 0,1 3 0 0 0,3 0 0 0 0,2-1 0 0 0,11 5 0 0 0,19-8 0 0 0,22-4 0 0 0,10-11 0 0 0,12-3 0 0 0,1-8 0 0 0,-2-7 0 0 0,-13 0 0 0 0,-24 4 0 0 0,-15 8 0 0 0,-19 5 0 0 0,-16 4 0 0 0,-4 4 0 0 0,-6 2 0 0 0,2 1 0 0 0,15-8 0 0 0,24-10 0 0 0,18-9 0 0 0,5-1 0 0 0,-4 4 0 0 0,-14 7 0 0 0,-10 5 0 0 0,-21 5 0 0 0,-8 3 0 0 0,1 3 0 0 0,3 0 0 0 0,14-6 0 0 0,14-11 0 0 0,15-9 0 0 0,2-9 0 0 0,-17 2 0 0 0,-11 7 0 0 0,-5 7 0 0 0,0 8 0 0 0,-8 5 0 0 0,0 3 0 0 0,3 3 0 0 0,10-6 0 0 0,14-11 0 0 0,20-9 0 0 0,28-8 0 0 0,20-6 0 0 0,11-4 0 0 0,5-2 0 0 0,3 7 0 0 0,-16 10 0 0 0,-22 10 0 0 0,-29 8 0 0 0,-11 13 0 0 0,-10 15 0 0 0,-6 4 0 0 0,-5 6 0 0 0,15-1 0 0 0,26-6 0 0 0,23-13 0 0 0,16-8 0 0 0,16-4 0 0 0,1-9 0 0 0,-1-2 0 0 0,-1 2 0 0 0,-9 11 0 0 0,-19 6 0 0 0,-13 10 0 0 0,-16 10 0 0 0,-14 10 0 0 0,-3 6 0 0 0,3 4 0 0 0,12-5 0 0 0,24-9 0 0 0,24-9 0 0 0,14-9 0 0 0,5-5 0 0 0,9-5 0 0 0,0-1 0 0 0,-10 6 0 0 0,-16 10 0 0 0,-14 10 0 0 0,-11 8 0 0 0,-1 6 0 0 0,5-4 0 0 0,7-8 0 0 0,14-9 0 0 0,16-7 0 0 0,13-6 0 0 0,11-4 0 0 0,7-10 0 0 0,4-4 0 0 0,-6 1 0 0 0,-10 1 0 0 0,-10 4 0 0 0,-8 1 0 0 0,-6 3 0 0 0,-5 9 0 0 0,-1 3 0 0 0,-10 7 0 0 0,-2 2 0 0 0,-7 4 0 0 0,0-1 0 0 0,10 3 0 0 0,15-2 0 0 0,22-6 0 0 0,28-5 0 0 0,21-5 0 0 0,13-4 0 0 0,-3-2 0 0 0,-14-1 0 0 0,-13-1 0 0 0,-17 0 0 0 0,-15 0 0 0 0,-13 0 0 0 0,-8 0 0 0 0,-6 1 0 0 0,-3 0 0 0 0,-1 0 0 0 0,0 0 0 0 0,0 0 0 0 0,1 0 0 0 0,-7 8 0 0 0,-1 2 0 0 0,0 7 0 0 0,9 1 0 0 0,6-2 0 0 0,-6 3 0 0 0,-3-2 0 0 0,-1-3 0 0 0,1-4 0 0 0,1-4 0 0 0,0-3 0 0 0,2-2 0 0 0,0-1 0 0 0,1 7 0 0 0,-7 10 0 0 0,-11 10 0 0 0,-9 7 0 0 0,-9 7 0 0 0,-4 3 0 0 0,11-5 0 0 0,11-10 0 0 0,8-10 0 0 0,6-8 0 0 0,4-13 0 0 0,2-7 0 0 0,-15-1 0 0 0,-13 8 0 0 0,-10 12 0 0 0,-5 13 0 0 0,3 1 0 0 0,8-2 0 0 0,10-6 0 0 0,7-5 0 0 0,7-4 0 0 0,-3 3 0 0 0,-16 1 0 0 0,-12 6 0 0 0,-14 0 0 0 0,-6-3 0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1999"/>
            <a:ext cx="2628900" cy="5414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1999"/>
            <a:ext cx="7734300" cy="54149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57399"/>
            <a:ext cx="5181600" cy="41195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057399"/>
            <a:ext cx="51816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68338"/>
            <a:ext cx="10515600" cy="108426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157787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743199"/>
            <a:ext cx="5157787" cy="34464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743199"/>
            <a:ext cx="5183188" cy="3446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/>
          <p:cNvSpPr/>
          <p:nvPr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AA70F276-1833-4A75-9C1D-A56E2295A68D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28844951-7827-47D4-8276-7DDE1FA7D85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52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4572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8001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2573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6573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21145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customXml" Target="../ink/ink1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Afbeelding met water, boot, buiten, lucht&#10;&#10;Automatisch gegenereerde beschrijving"/>
          <p:cNvPicPr>
            <a:picLocks noChangeAspect="1"/>
          </p:cNvPicPr>
          <p:nvPr/>
        </p:nvPicPr>
        <p:blipFill rotWithShape="1">
          <a:blip r:embed="rId1"/>
          <a:srcRect t="14711" b="10289"/>
          <a:stretch>
            <a:fillRect/>
          </a:stretch>
        </p:blipFill>
        <p:spPr>
          <a:xfrm>
            <a:off x="-1" y="-4341"/>
            <a:ext cx="12191980" cy="6857989"/>
          </a:xfrm>
          <a:prstGeom prst="rect">
            <a:avLst/>
          </a:prstGeom>
        </p:spPr>
      </p:pic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>
            <a:off x="0" y="0"/>
            <a:ext cx="6858000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hthoek 1"/>
          <p:cNvSpPr/>
          <p:nvPr/>
        </p:nvSpPr>
        <p:spPr>
          <a:xfrm>
            <a:off x="4915860" y="462674"/>
            <a:ext cx="66287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Maassluis Sleepvaart Quiz</a:t>
            </a:r>
            <a:endParaRPr lang="nl-NL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1" y="857251"/>
            <a:ext cx="5914937" cy="2076450"/>
          </a:xfrm>
        </p:spPr>
        <p:txBody>
          <a:bodyPr anchor="b">
            <a:normAutofit/>
          </a:bodyPr>
          <a:lstStyle/>
          <a:p>
            <a:r>
              <a:rPr lang="nl-NL" sz="4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ea typeface="+mj-lt"/>
                <a:cs typeface="+mj-lt"/>
              </a:rPr>
              <a:t>8. Noem twee museum-sleepboten in de oude haven van Maassluis.</a:t>
            </a:r>
            <a:endParaRPr lang="nl-NL" sz="440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3190875"/>
            <a:ext cx="5914938" cy="298608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nl-NL" sz="2000">
                <a:solidFill>
                  <a:schemeClr val="tx2">
                    <a:alpha val="60000"/>
                  </a:schemeClr>
                </a:solidFill>
              </a:rPr>
              <a:t>a. </a:t>
            </a:r>
            <a:r>
              <a:rPr lang="nl-NL" sz="2000">
                <a:solidFill>
                  <a:schemeClr val="tx2">
                    <a:alpha val="60000"/>
                  </a:schemeClr>
                </a:solidFill>
                <a:ea typeface="+mn-lt"/>
                <a:cs typeface="+mn-lt"/>
              </a:rPr>
              <a:t>De Hudson en de Furie</a:t>
            </a:r>
            <a:endParaRPr lang="nl-NL" sz="2000">
              <a:solidFill>
                <a:schemeClr val="tx2">
                  <a:alpha val="60000"/>
                </a:schemeClr>
              </a:solidFill>
              <a:ea typeface="+mn-lt"/>
              <a:cs typeface="+mn-lt"/>
            </a:endParaRPr>
          </a:p>
          <a:p>
            <a:pPr>
              <a:buClr>
                <a:srgbClr val="E4E3F1"/>
              </a:buClr>
            </a:pPr>
            <a:r>
              <a:rPr lang="nl-NL" sz="2000">
                <a:solidFill>
                  <a:schemeClr val="tx2">
                    <a:alpha val="60000"/>
                  </a:schemeClr>
                </a:solidFill>
                <a:ea typeface="+mn-lt"/>
                <a:cs typeface="+mn-lt"/>
              </a:rPr>
              <a:t>b. De Grapson en de Woede</a:t>
            </a:r>
            <a:endParaRPr lang="nl-NL" sz="2000">
              <a:solidFill>
                <a:schemeClr val="tx2">
                  <a:alpha val="60000"/>
                </a:schemeClr>
              </a:solidFill>
              <a:ea typeface="+mn-lt"/>
              <a:cs typeface="+mn-lt"/>
            </a:endParaRPr>
          </a:p>
          <a:p>
            <a:pPr>
              <a:buClr>
                <a:srgbClr val="E4E3F1"/>
              </a:buClr>
            </a:pPr>
            <a:r>
              <a:rPr lang="nl-NL" sz="2000">
                <a:solidFill>
                  <a:schemeClr val="tx2">
                    <a:alpha val="60000"/>
                  </a:schemeClr>
                </a:solidFill>
                <a:ea typeface="+mn-lt"/>
                <a:cs typeface="+mn-lt"/>
              </a:rPr>
              <a:t>c. De Waterweg en de Rijn</a:t>
            </a:r>
            <a:endParaRPr lang="nl-NL" sz="2000">
              <a:solidFill>
                <a:schemeClr val="tx2">
                  <a:alpha val="60000"/>
                </a:schemeClr>
              </a:solidFill>
              <a:ea typeface="+mn-lt"/>
              <a:cs typeface="+mn-lt"/>
            </a:endParaRPr>
          </a:p>
          <a:p>
            <a:pPr>
              <a:buClr>
                <a:srgbClr val="E4E3F1"/>
              </a:buClr>
            </a:pPr>
            <a:r>
              <a:rPr lang="nl-NL" sz="2000">
                <a:solidFill>
                  <a:schemeClr val="tx2">
                    <a:alpha val="60000"/>
                  </a:schemeClr>
                </a:solidFill>
                <a:ea typeface="+mn-lt"/>
                <a:cs typeface="+mn-lt"/>
              </a:rPr>
              <a:t>d. De Kalei en de Hoepel</a:t>
            </a:r>
            <a:endParaRPr lang="nl-NL" sz="2000">
              <a:solidFill>
                <a:schemeClr val="tx2">
                  <a:alpha val="60000"/>
                </a:schemeClr>
              </a:solidFill>
              <a:ea typeface="+mn-lt"/>
              <a:cs typeface="+mn-lt"/>
            </a:endParaRPr>
          </a:p>
          <a:p>
            <a:pPr>
              <a:buClr>
                <a:srgbClr val="E4E3F1"/>
              </a:buClr>
            </a:pPr>
            <a:endParaRPr lang="nl-NL" sz="2000">
              <a:solidFill>
                <a:schemeClr val="tx2">
                  <a:alpha val="60000"/>
                </a:schemeClr>
              </a:solidFill>
              <a:ea typeface="+mn-lt"/>
              <a:cs typeface="+mn-lt"/>
            </a:endParaRPr>
          </a:p>
        </p:txBody>
      </p:sp>
      <p:pic>
        <p:nvPicPr>
          <p:cNvPr id="10" name="Afbeelding 10" descr="Afbeelding met water, lucht, buiten, boot&#10;&#10;Automatisch gegenereerde beschrijving"/>
          <p:cNvPicPr>
            <a:picLocks noChangeAspect="1"/>
          </p:cNvPicPr>
          <p:nvPr/>
        </p:nvPicPr>
        <p:blipFill rotWithShape="1">
          <a:blip r:embed="rId1"/>
          <a:srcRect l="37613" r="17794" b="-1"/>
          <a:stretch>
            <a:fillRect/>
          </a:stretch>
        </p:blipFill>
        <p:spPr>
          <a:xfrm>
            <a:off x="7236476" y="1"/>
            <a:ext cx="495247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545007"/>
            <a:ext cx="5257800" cy="23738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9. Wat is er </a:t>
            </a:r>
            <a:r>
              <a:rPr lang="en-US" sz="4400" dirty="0" err="1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aan</a:t>
            </a:r>
            <a:r>
              <a:rPr lang="en-US" sz="4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 de hand?</a:t>
            </a:r>
            <a:endParaRPr lang="en-US" sz="44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6334124" y="545007"/>
            <a:ext cx="5019675" cy="237380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normAutofit/>
          </a:bodyPr>
          <a:lstStyle/>
          <a:p>
            <a:pPr indent="-228600">
              <a:lnSpc>
                <a:spcPct val="110000"/>
              </a:lnSpc>
              <a:spcAft>
                <a:spcPts val="600"/>
              </a:spcAft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chemeClr val="tx2">
                    <a:alpha val="60000"/>
                  </a:schemeClr>
                </a:solidFill>
              </a:rPr>
              <a:t>a. Er is </a:t>
            </a:r>
            <a:r>
              <a:rPr lang="en-US" sz="1700" dirty="0" err="1">
                <a:solidFill>
                  <a:schemeClr val="tx2">
                    <a:alpha val="60000"/>
                  </a:schemeClr>
                </a:solidFill>
              </a:rPr>
              <a:t>een</a:t>
            </a:r>
            <a:r>
              <a:rPr lang="en-US" sz="1700" dirty="0">
                <a:solidFill>
                  <a:schemeClr val="tx2">
                    <a:alpha val="6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2">
                    <a:alpha val="60000"/>
                  </a:schemeClr>
                </a:solidFill>
              </a:rPr>
              <a:t>schip</a:t>
            </a:r>
            <a:r>
              <a:rPr lang="en-US" sz="1700" dirty="0">
                <a:solidFill>
                  <a:schemeClr val="tx2">
                    <a:alpha val="60000"/>
                  </a:schemeClr>
                </a:solidFill>
              </a:rPr>
              <a:t> in </a:t>
            </a:r>
            <a:r>
              <a:rPr lang="en-US" sz="1700" dirty="0" err="1">
                <a:solidFill>
                  <a:schemeClr val="tx2">
                    <a:alpha val="60000"/>
                  </a:schemeClr>
                </a:solidFill>
              </a:rPr>
              <a:t>nood</a:t>
            </a:r>
            <a:r>
              <a:rPr lang="en-US" sz="1700" dirty="0">
                <a:solidFill>
                  <a:schemeClr val="tx2">
                    <a:alpha val="60000"/>
                  </a:schemeClr>
                </a:solidFill>
              </a:rPr>
              <a:t>. </a:t>
            </a:r>
            <a:r>
              <a:rPr lang="en-US" sz="1700" dirty="0" err="1">
                <a:solidFill>
                  <a:schemeClr val="tx2">
                    <a:alpha val="60000"/>
                  </a:schemeClr>
                </a:solidFill>
              </a:rPr>
              <a:t>Niemand</a:t>
            </a:r>
            <a:r>
              <a:rPr lang="en-US" sz="1700" dirty="0">
                <a:solidFill>
                  <a:schemeClr val="tx2">
                    <a:alpha val="6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2">
                    <a:alpha val="60000"/>
                  </a:schemeClr>
                </a:solidFill>
              </a:rPr>
              <a:t>kan</a:t>
            </a:r>
            <a:r>
              <a:rPr lang="en-US" sz="1700" dirty="0">
                <a:solidFill>
                  <a:schemeClr val="tx2">
                    <a:alpha val="6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2">
                    <a:alpha val="60000"/>
                  </a:schemeClr>
                </a:solidFill>
              </a:rPr>
              <a:t>zwemmen</a:t>
            </a:r>
            <a:r>
              <a:rPr lang="en-US" sz="1700" dirty="0">
                <a:solidFill>
                  <a:schemeClr val="tx2">
                    <a:alpha val="60000"/>
                  </a:schemeClr>
                </a:solidFill>
              </a:rPr>
              <a:t>!</a:t>
            </a:r>
            <a:endParaRPr lang="en-US" sz="1700" dirty="0">
              <a:solidFill>
                <a:schemeClr val="tx2">
                  <a:alpha val="60000"/>
                </a:schemeClr>
              </a:solidFill>
            </a:endParaRPr>
          </a:p>
          <a:p>
            <a:pPr indent="-228600">
              <a:lnSpc>
                <a:spcPct val="110000"/>
              </a:lnSpc>
              <a:spcAft>
                <a:spcPts val="600"/>
              </a:spcAft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chemeClr val="tx2">
                    <a:alpha val="60000"/>
                  </a:schemeClr>
                </a:solidFill>
              </a:rPr>
              <a:t>b. Er is </a:t>
            </a:r>
            <a:r>
              <a:rPr lang="en-US" sz="1700" dirty="0" err="1">
                <a:solidFill>
                  <a:schemeClr val="tx2">
                    <a:alpha val="60000"/>
                  </a:schemeClr>
                </a:solidFill>
              </a:rPr>
              <a:t>een</a:t>
            </a:r>
            <a:r>
              <a:rPr lang="en-US" sz="1700" dirty="0">
                <a:solidFill>
                  <a:schemeClr val="tx2">
                    <a:alpha val="6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2">
                    <a:alpha val="60000"/>
                  </a:schemeClr>
                </a:solidFill>
              </a:rPr>
              <a:t>schip</a:t>
            </a:r>
            <a:r>
              <a:rPr lang="en-US" sz="1700" dirty="0">
                <a:solidFill>
                  <a:schemeClr val="tx2">
                    <a:alpha val="60000"/>
                  </a:schemeClr>
                </a:solidFill>
              </a:rPr>
              <a:t> in </a:t>
            </a:r>
            <a:r>
              <a:rPr lang="en-US" sz="1700" dirty="0" err="1">
                <a:solidFill>
                  <a:schemeClr val="tx2">
                    <a:alpha val="60000"/>
                  </a:schemeClr>
                </a:solidFill>
              </a:rPr>
              <a:t>nood</a:t>
            </a:r>
            <a:r>
              <a:rPr lang="en-US" sz="1700" dirty="0">
                <a:solidFill>
                  <a:schemeClr val="tx2">
                    <a:alpha val="60000"/>
                  </a:schemeClr>
                </a:solidFill>
              </a:rPr>
              <a:t>. </a:t>
            </a:r>
            <a:r>
              <a:rPr lang="en-US" sz="1700" dirty="0" err="1">
                <a:solidFill>
                  <a:schemeClr val="tx2">
                    <a:alpha val="60000"/>
                  </a:schemeClr>
                </a:solidFill>
              </a:rPr>
              <a:t>Hij</a:t>
            </a:r>
            <a:r>
              <a:rPr lang="en-US" sz="1700" dirty="0">
                <a:solidFill>
                  <a:schemeClr val="tx2">
                    <a:alpha val="6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2">
                    <a:alpha val="60000"/>
                  </a:schemeClr>
                </a:solidFill>
              </a:rPr>
              <a:t>zinkt</a:t>
            </a:r>
            <a:r>
              <a:rPr lang="en-US" sz="1700" dirty="0">
                <a:solidFill>
                  <a:schemeClr val="tx2">
                    <a:alpha val="6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2">
                    <a:alpha val="60000"/>
                  </a:schemeClr>
                </a:solidFill>
              </a:rPr>
              <a:t>langzaam</a:t>
            </a:r>
            <a:r>
              <a:rPr lang="en-US" sz="1700" dirty="0">
                <a:solidFill>
                  <a:schemeClr val="tx2">
                    <a:alpha val="60000"/>
                  </a:schemeClr>
                </a:solidFill>
              </a:rPr>
              <a:t>!</a:t>
            </a:r>
            <a:endParaRPr lang="en-US" sz="1700" dirty="0">
              <a:solidFill>
                <a:schemeClr val="tx2">
                  <a:alpha val="60000"/>
                </a:schemeClr>
              </a:solidFill>
            </a:endParaRPr>
          </a:p>
          <a:p>
            <a:pPr indent="-228600">
              <a:lnSpc>
                <a:spcPct val="110000"/>
              </a:lnSpc>
              <a:spcAft>
                <a:spcPts val="600"/>
              </a:spcAft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chemeClr val="tx2">
                    <a:alpha val="60000"/>
                  </a:schemeClr>
                </a:solidFill>
              </a:rPr>
              <a:t>c. Er is </a:t>
            </a:r>
            <a:r>
              <a:rPr lang="en-US" sz="1700" dirty="0" err="1">
                <a:solidFill>
                  <a:schemeClr val="tx2">
                    <a:alpha val="60000"/>
                  </a:schemeClr>
                </a:solidFill>
              </a:rPr>
              <a:t>een</a:t>
            </a:r>
            <a:r>
              <a:rPr lang="en-US" sz="1700" dirty="0">
                <a:solidFill>
                  <a:schemeClr val="tx2">
                    <a:alpha val="6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2">
                    <a:alpha val="60000"/>
                  </a:schemeClr>
                </a:solidFill>
              </a:rPr>
              <a:t>schip</a:t>
            </a:r>
            <a:r>
              <a:rPr lang="en-US" sz="1700" dirty="0">
                <a:solidFill>
                  <a:schemeClr val="tx2">
                    <a:alpha val="60000"/>
                  </a:schemeClr>
                </a:solidFill>
              </a:rPr>
              <a:t> in </a:t>
            </a:r>
            <a:r>
              <a:rPr lang="en-US" sz="1700" dirty="0" err="1">
                <a:solidFill>
                  <a:schemeClr val="tx2">
                    <a:alpha val="60000"/>
                  </a:schemeClr>
                </a:solidFill>
              </a:rPr>
              <a:t>nood</a:t>
            </a:r>
            <a:r>
              <a:rPr lang="en-US" sz="1700" dirty="0">
                <a:solidFill>
                  <a:schemeClr val="tx2">
                    <a:alpha val="60000"/>
                  </a:schemeClr>
                </a:solidFill>
              </a:rPr>
              <a:t>. Al het eten </a:t>
            </a:r>
            <a:r>
              <a:rPr lang="en-US" sz="1700" dirty="0" err="1">
                <a:solidFill>
                  <a:schemeClr val="tx2">
                    <a:alpha val="60000"/>
                  </a:schemeClr>
                </a:solidFill>
              </a:rPr>
              <a:t>aan</a:t>
            </a:r>
            <a:r>
              <a:rPr lang="en-US" sz="1700" dirty="0">
                <a:solidFill>
                  <a:schemeClr val="tx2">
                    <a:alpha val="6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2">
                    <a:alpha val="60000"/>
                  </a:schemeClr>
                </a:solidFill>
              </a:rPr>
              <a:t>boord</a:t>
            </a:r>
            <a:r>
              <a:rPr lang="en-US" sz="1700" dirty="0">
                <a:solidFill>
                  <a:schemeClr val="tx2">
                    <a:alpha val="60000"/>
                  </a:schemeClr>
                </a:solidFill>
              </a:rPr>
              <a:t> is op!</a:t>
            </a:r>
            <a:endParaRPr lang="en-US" sz="1700" dirty="0">
              <a:solidFill>
                <a:schemeClr val="tx2">
                  <a:alpha val="60000"/>
                </a:schemeClr>
              </a:solidFill>
            </a:endParaRPr>
          </a:p>
          <a:p>
            <a:pPr indent="-228600">
              <a:lnSpc>
                <a:spcPct val="110000"/>
              </a:lnSpc>
              <a:spcAft>
                <a:spcPts val="600"/>
              </a:spcAft>
              <a:buClr>
                <a:schemeClr val="tx2">
                  <a:lumMod val="10000"/>
                  <a:lumOff val="90000"/>
                </a:schemeClr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chemeClr val="tx2">
                    <a:alpha val="60000"/>
                  </a:schemeClr>
                </a:solidFill>
              </a:rPr>
              <a:t>d. Er is </a:t>
            </a:r>
            <a:r>
              <a:rPr lang="en-US" sz="1700" dirty="0" err="1">
                <a:solidFill>
                  <a:schemeClr val="tx2">
                    <a:alpha val="60000"/>
                  </a:schemeClr>
                </a:solidFill>
              </a:rPr>
              <a:t>een</a:t>
            </a:r>
            <a:r>
              <a:rPr lang="en-US" sz="1700" dirty="0">
                <a:solidFill>
                  <a:schemeClr val="tx2">
                    <a:alpha val="6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2">
                    <a:alpha val="60000"/>
                  </a:schemeClr>
                </a:solidFill>
              </a:rPr>
              <a:t>schip</a:t>
            </a:r>
            <a:r>
              <a:rPr lang="en-US" sz="1700" dirty="0">
                <a:solidFill>
                  <a:schemeClr val="tx2">
                    <a:alpha val="60000"/>
                  </a:schemeClr>
                </a:solidFill>
              </a:rPr>
              <a:t> in </a:t>
            </a:r>
            <a:r>
              <a:rPr lang="en-US" sz="1700" dirty="0" err="1">
                <a:solidFill>
                  <a:schemeClr val="tx2">
                    <a:alpha val="60000"/>
                  </a:schemeClr>
                </a:solidFill>
              </a:rPr>
              <a:t>nood</a:t>
            </a:r>
            <a:r>
              <a:rPr lang="en-US" sz="1700" dirty="0">
                <a:solidFill>
                  <a:schemeClr val="tx2">
                    <a:alpha val="60000"/>
                  </a:schemeClr>
                </a:solidFill>
              </a:rPr>
              <a:t>. Alle </a:t>
            </a:r>
            <a:r>
              <a:rPr lang="en-US" sz="1700" dirty="0" err="1">
                <a:solidFill>
                  <a:schemeClr val="tx2">
                    <a:alpha val="60000"/>
                  </a:schemeClr>
                </a:solidFill>
              </a:rPr>
              <a:t>communicatie</a:t>
            </a:r>
            <a:r>
              <a:rPr lang="en-US" sz="1700" dirty="0">
                <a:solidFill>
                  <a:schemeClr val="tx2">
                    <a:alpha val="60000"/>
                  </a:schemeClr>
                </a:solidFill>
              </a:rPr>
              <a:t> is </a:t>
            </a:r>
            <a:r>
              <a:rPr lang="en-US" sz="1700" dirty="0" err="1">
                <a:solidFill>
                  <a:schemeClr val="tx2">
                    <a:alpha val="60000"/>
                  </a:schemeClr>
                </a:solidFill>
              </a:rPr>
              <a:t>uitgevallen</a:t>
            </a:r>
            <a:r>
              <a:rPr lang="en-US" sz="1700" dirty="0">
                <a:solidFill>
                  <a:schemeClr val="tx2">
                    <a:alpha val="60000"/>
                  </a:schemeClr>
                </a:solidFill>
              </a:rPr>
              <a:t>!</a:t>
            </a:r>
            <a:endParaRPr lang="en-US" sz="1700" dirty="0">
              <a:solidFill>
                <a:schemeClr val="tx2">
                  <a:alpha val="60000"/>
                </a:schemeClr>
              </a:solidFill>
            </a:endParaRPr>
          </a:p>
        </p:txBody>
      </p:sp>
      <p:pic>
        <p:nvPicPr>
          <p:cNvPr id="4" name="Afbeelding 4" descr="Afbeelding met tekst&#10;&#10;Automatisch gegenereerde beschrijving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b="44380"/>
          <a:stretch>
            <a:fillRect/>
          </a:stretch>
        </p:blipFill>
        <p:spPr>
          <a:xfrm>
            <a:off x="20" y="3179205"/>
            <a:ext cx="12191980" cy="367879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am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Afbeelding 4" descr="Afbeelding met tekst, water, lucht, boot&#10;&#10;Automatisch gegenereerde beschrijving"/>
          <p:cNvPicPr>
            <a:picLocks noChangeAspect="1"/>
          </p:cNvPicPr>
          <p:nvPr/>
        </p:nvPicPr>
        <p:blipFill rotWithShape="1">
          <a:blip r:embed="rId1"/>
          <a:srcRect t="3682" b="8770"/>
          <a:stretch>
            <a:fillRect/>
          </a:stretch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0" y="4586796"/>
            <a:ext cx="9144000" cy="15029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cs typeface="Angsana New"/>
              </a:rPr>
              <a:t>EINDE</a:t>
            </a:r>
            <a:endParaRPr lang="en-US" sz="6000" dirty="0">
              <a:solidFill>
                <a:srgbClr val="FFFFFF"/>
              </a:solidFill>
              <a:cs typeface="Angsana Ne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4724400" y="3200400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r>
              <a:rPr lang="nl-NL"/>
              <a:t>Klikken om tekst toe te voegen</a:t>
            </a:r>
            <a:endParaRPr lang="nl-NL"/>
          </a:p>
        </p:txBody>
      </p:sp>
      <p:pic>
        <p:nvPicPr>
          <p:cNvPr id="5" name="Afbeelding 5" descr="Afbeelding met tekst&#10;&#10;Automatisch gegenereerde beschrijvi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78279" y="-1900"/>
            <a:ext cx="13511840" cy="6861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8201" y="857251"/>
            <a:ext cx="4362973" cy="20764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cs typeface="Angsana New"/>
              </a:rPr>
              <a:t>1. Hoe oud is </a:t>
            </a:r>
            <a:r>
              <a:rPr lang="en-US" sz="4400" dirty="0" err="1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cs typeface="Angsana New"/>
              </a:rPr>
              <a:t>Maassluis</a:t>
            </a:r>
            <a:r>
              <a:rPr lang="en-US" sz="4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cs typeface="Angsana New"/>
              </a:rPr>
              <a:t>?</a:t>
            </a:r>
            <a:endParaRPr lang="en-US" sz="44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  <a:cs typeface="Angsana New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838200" y="3190875"/>
            <a:ext cx="4362974" cy="2986087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2">
                    <a:alpha val="60000"/>
                  </a:schemeClr>
                </a:solidFill>
              </a:rPr>
              <a:t>a. </a:t>
            </a:r>
            <a:r>
              <a:rPr lang="en-US" sz="2000" dirty="0" err="1">
                <a:solidFill>
                  <a:schemeClr val="tx2">
                    <a:alpha val="60000"/>
                  </a:schemeClr>
                </a:solidFill>
              </a:rPr>
              <a:t>meer</a:t>
            </a:r>
            <a:r>
              <a:rPr lang="en-US" sz="2000" dirty="0">
                <a:solidFill>
                  <a:schemeClr val="tx2">
                    <a:alpha val="60000"/>
                  </a:schemeClr>
                </a:solidFill>
              </a:rPr>
              <a:t> dan 900 </a:t>
            </a:r>
            <a:r>
              <a:rPr lang="en-US" sz="2000" dirty="0" err="1">
                <a:solidFill>
                  <a:schemeClr val="tx2">
                    <a:alpha val="60000"/>
                  </a:schemeClr>
                </a:solidFill>
              </a:rPr>
              <a:t>jaar</a:t>
            </a:r>
            <a:r>
              <a:rPr lang="en-US" sz="2000" dirty="0">
                <a:solidFill>
                  <a:schemeClr val="tx2">
                    <a:alpha val="60000"/>
                  </a:schemeClr>
                </a:solidFill>
              </a:rPr>
              <a:t> oud</a:t>
            </a:r>
            <a:endParaRPr lang="en-US" sz="2000" dirty="0">
              <a:solidFill>
                <a:schemeClr val="tx2">
                  <a:alpha val="60000"/>
                </a:schemeClr>
              </a:solidFill>
            </a:endParaRPr>
          </a:p>
          <a:p>
            <a:pPr indent="-228600" algn="l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2">
                    <a:alpha val="60000"/>
                  </a:schemeClr>
                </a:solidFill>
              </a:rPr>
              <a:t>b. </a:t>
            </a:r>
            <a:r>
              <a:rPr lang="en-US" sz="2000" dirty="0" err="1">
                <a:solidFill>
                  <a:schemeClr val="tx2">
                    <a:alpha val="60000"/>
                  </a:schemeClr>
                </a:solidFill>
              </a:rPr>
              <a:t>meer</a:t>
            </a:r>
            <a:r>
              <a:rPr lang="en-US" sz="2000" dirty="0">
                <a:solidFill>
                  <a:schemeClr val="tx2">
                    <a:alpha val="60000"/>
                  </a:schemeClr>
                </a:solidFill>
              </a:rPr>
              <a:t> dan 600 </a:t>
            </a:r>
            <a:r>
              <a:rPr lang="en-US" sz="2000" dirty="0" err="1">
                <a:solidFill>
                  <a:schemeClr val="tx2">
                    <a:alpha val="60000"/>
                  </a:schemeClr>
                </a:solidFill>
              </a:rPr>
              <a:t>jaar</a:t>
            </a:r>
            <a:r>
              <a:rPr lang="en-US" sz="2000" dirty="0">
                <a:solidFill>
                  <a:schemeClr val="tx2">
                    <a:alpha val="60000"/>
                  </a:schemeClr>
                </a:solidFill>
              </a:rPr>
              <a:t> oud</a:t>
            </a:r>
            <a:endParaRPr lang="en-US" sz="2000" dirty="0">
              <a:solidFill>
                <a:schemeClr val="tx2">
                  <a:alpha val="60000"/>
                </a:schemeClr>
              </a:solidFill>
            </a:endParaRPr>
          </a:p>
          <a:p>
            <a:pPr indent="-228600" algn="l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2">
                    <a:alpha val="60000"/>
                  </a:schemeClr>
                </a:solidFill>
              </a:rPr>
              <a:t>c. </a:t>
            </a:r>
            <a:r>
              <a:rPr lang="en-US" sz="2000" dirty="0" err="1">
                <a:solidFill>
                  <a:schemeClr val="tx2">
                    <a:alpha val="60000"/>
                  </a:schemeClr>
                </a:solidFill>
              </a:rPr>
              <a:t>meer</a:t>
            </a:r>
            <a:r>
              <a:rPr lang="en-US" sz="2000" dirty="0">
                <a:solidFill>
                  <a:schemeClr val="tx2">
                    <a:alpha val="60000"/>
                  </a:schemeClr>
                </a:solidFill>
              </a:rPr>
              <a:t> dan 400 </a:t>
            </a:r>
            <a:r>
              <a:rPr lang="en-US" sz="2000" dirty="0" err="1">
                <a:solidFill>
                  <a:schemeClr val="tx2">
                    <a:alpha val="60000"/>
                  </a:schemeClr>
                </a:solidFill>
              </a:rPr>
              <a:t>jaar</a:t>
            </a:r>
            <a:r>
              <a:rPr lang="en-US" sz="2000" dirty="0">
                <a:solidFill>
                  <a:schemeClr val="tx2">
                    <a:alpha val="60000"/>
                  </a:schemeClr>
                </a:solidFill>
              </a:rPr>
              <a:t> oud</a:t>
            </a:r>
            <a:endParaRPr lang="en-US" sz="2000" dirty="0">
              <a:solidFill>
                <a:schemeClr val="tx2">
                  <a:alpha val="60000"/>
                </a:schemeClr>
              </a:solidFill>
            </a:endParaRPr>
          </a:p>
          <a:p>
            <a:pPr indent="-228600" algn="l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2">
                    <a:alpha val="60000"/>
                  </a:schemeClr>
                </a:solidFill>
              </a:rPr>
              <a:t>d. </a:t>
            </a:r>
            <a:r>
              <a:rPr lang="en-US" sz="2000" dirty="0" err="1">
                <a:solidFill>
                  <a:schemeClr val="tx2">
                    <a:alpha val="60000"/>
                  </a:schemeClr>
                </a:solidFill>
              </a:rPr>
              <a:t>meer</a:t>
            </a:r>
            <a:r>
              <a:rPr lang="en-US" sz="2000" dirty="0">
                <a:solidFill>
                  <a:schemeClr val="tx2">
                    <a:alpha val="60000"/>
                  </a:schemeClr>
                </a:solidFill>
              </a:rPr>
              <a:t> dan 200 </a:t>
            </a:r>
            <a:r>
              <a:rPr lang="en-US" sz="2000" dirty="0" err="1">
                <a:solidFill>
                  <a:schemeClr val="tx2">
                    <a:alpha val="60000"/>
                  </a:schemeClr>
                </a:solidFill>
              </a:rPr>
              <a:t>jaar</a:t>
            </a:r>
            <a:r>
              <a:rPr lang="en-US" sz="2000" dirty="0">
                <a:solidFill>
                  <a:schemeClr val="tx2">
                    <a:alpha val="60000"/>
                  </a:schemeClr>
                </a:solidFill>
              </a:rPr>
              <a:t> oud</a:t>
            </a:r>
            <a:endParaRPr lang="en-US" sz="2000" dirty="0">
              <a:solidFill>
                <a:schemeClr val="tx2">
                  <a:alpha val="60000"/>
                </a:schemeClr>
              </a:solidFill>
            </a:endParaRPr>
          </a:p>
        </p:txBody>
      </p:sp>
      <p:pic>
        <p:nvPicPr>
          <p:cNvPr id="4" name="Afbeelding 4" descr="Afbeelding met boot, buiten, water, lucht&#10;&#10;Automatisch gegenereerde beschrijving"/>
          <p:cNvPicPr>
            <a:picLocks noChangeAspect="1"/>
          </p:cNvPicPr>
          <p:nvPr/>
        </p:nvPicPr>
        <p:blipFill>
          <a:blip r:embed="rId1">
            <a:alphaModFix amt="90000"/>
          </a:blip>
          <a:stretch>
            <a:fillRect/>
          </a:stretch>
        </p:blipFill>
        <p:spPr>
          <a:xfrm>
            <a:off x="6039374" y="1613972"/>
            <a:ext cx="5663269" cy="362449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545007"/>
            <a:ext cx="5257800" cy="2373806"/>
          </a:xfrm>
        </p:spPr>
        <p:txBody>
          <a:bodyPr anchor="t">
            <a:normAutofit/>
          </a:bodyPr>
          <a:lstStyle/>
          <a:p>
            <a:r>
              <a:rPr lang="nl-NL" sz="4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ea typeface="+mj-lt"/>
                <a:cs typeface="+mj-lt"/>
              </a:rPr>
              <a:t>2. </a:t>
            </a:r>
            <a:r>
              <a:rPr lang="nl-NL" sz="4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ea typeface="+mj-lt"/>
                <a:cs typeface="+mj-lt"/>
              </a:rPr>
              <a:t>Waar ontstond Maassluis?</a:t>
            </a:r>
            <a:endParaRPr lang="nl-NL" sz="44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334124" y="545007"/>
            <a:ext cx="5019675" cy="23738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1800" dirty="0">
                <a:solidFill>
                  <a:schemeClr val="tx2">
                    <a:alpha val="60000"/>
                  </a:schemeClr>
                </a:solidFill>
              </a:rPr>
              <a:t>a. bij de </a:t>
            </a:r>
            <a:r>
              <a:rPr lang="nl-NL" sz="1800" dirty="0" err="1">
                <a:solidFill>
                  <a:schemeClr val="tx2">
                    <a:alpha val="60000"/>
                  </a:schemeClr>
                </a:solidFill>
              </a:rPr>
              <a:t>Slagerse</a:t>
            </a:r>
            <a:r>
              <a:rPr lang="nl-NL" sz="1800" dirty="0">
                <a:solidFill>
                  <a:schemeClr val="tx2">
                    <a:alpha val="60000"/>
                  </a:schemeClr>
                </a:solidFill>
              </a:rPr>
              <a:t> Sluis</a:t>
            </a:r>
            <a:endParaRPr lang="nl-NL" sz="1800" dirty="0">
              <a:solidFill>
                <a:schemeClr val="tx2">
                  <a:alpha val="60000"/>
                </a:schemeClr>
              </a:solidFill>
            </a:endParaRPr>
          </a:p>
          <a:p>
            <a:pPr>
              <a:buClr>
                <a:srgbClr val="E4E3F1"/>
              </a:buClr>
            </a:pPr>
            <a:r>
              <a:rPr lang="nl-NL" sz="1800" dirty="0">
                <a:solidFill>
                  <a:schemeClr val="tx2">
                    <a:alpha val="60000"/>
                  </a:schemeClr>
                </a:solidFill>
              </a:rPr>
              <a:t>b. bij de </a:t>
            </a:r>
            <a:r>
              <a:rPr lang="nl-NL" sz="1800" dirty="0" err="1">
                <a:solidFill>
                  <a:schemeClr val="tx2">
                    <a:alpha val="60000"/>
                  </a:schemeClr>
                </a:solidFill>
              </a:rPr>
              <a:t>Monsterse</a:t>
            </a:r>
            <a:r>
              <a:rPr lang="nl-NL" sz="1800" dirty="0">
                <a:solidFill>
                  <a:schemeClr val="tx2">
                    <a:alpha val="60000"/>
                  </a:schemeClr>
                </a:solidFill>
              </a:rPr>
              <a:t> Sluis</a:t>
            </a:r>
            <a:endParaRPr lang="nl-NL" sz="1800" dirty="0">
              <a:solidFill>
                <a:schemeClr val="tx2">
                  <a:alpha val="60000"/>
                </a:schemeClr>
              </a:solidFill>
            </a:endParaRPr>
          </a:p>
          <a:p>
            <a:pPr>
              <a:buClr>
                <a:srgbClr val="E4E3F1"/>
              </a:buClr>
            </a:pPr>
            <a:r>
              <a:rPr lang="nl-NL" sz="1800" dirty="0">
                <a:solidFill>
                  <a:schemeClr val="tx2">
                    <a:alpha val="60000"/>
                  </a:schemeClr>
                </a:solidFill>
              </a:rPr>
              <a:t>c. bij de Zeesluis</a:t>
            </a:r>
            <a:endParaRPr lang="nl-NL" sz="1800" dirty="0">
              <a:solidFill>
                <a:schemeClr val="tx2">
                  <a:alpha val="60000"/>
                </a:schemeClr>
              </a:solidFill>
            </a:endParaRPr>
          </a:p>
          <a:p>
            <a:pPr>
              <a:buClr>
                <a:srgbClr val="E4E3F1"/>
              </a:buClr>
            </a:pPr>
            <a:r>
              <a:rPr lang="nl-NL" sz="1800" dirty="0">
                <a:solidFill>
                  <a:schemeClr val="tx2">
                    <a:alpha val="60000"/>
                  </a:schemeClr>
                </a:solidFill>
              </a:rPr>
              <a:t>d. bij de Koeienpaard Sluis</a:t>
            </a:r>
            <a:endParaRPr lang="nl-NL" sz="1800" dirty="0">
              <a:solidFill>
                <a:schemeClr val="tx2">
                  <a:alpha val="60000"/>
                </a:schemeClr>
              </a:solidFill>
            </a:endParaRPr>
          </a:p>
        </p:txBody>
      </p:sp>
      <p:pic>
        <p:nvPicPr>
          <p:cNvPr id="4" name="Afbeelding 4" descr="Afbeelding met tekst&#10;&#10;Automatisch gegenereerde beschrijving"/>
          <p:cNvPicPr>
            <a:picLocks noChangeAspect="1"/>
          </p:cNvPicPr>
          <p:nvPr/>
        </p:nvPicPr>
        <p:blipFill rotWithShape="1">
          <a:blip r:embed="rId1"/>
          <a:srcRect t="13244" b="30879"/>
          <a:stretch>
            <a:fillRect/>
          </a:stretch>
        </p:blipFill>
        <p:spPr>
          <a:xfrm>
            <a:off x="20" y="3179205"/>
            <a:ext cx="12191980" cy="367879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1" y="857251"/>
            <a:ext cx="5914937" cy="2076450"/>
          </a:xfrm>
        </p:spPr>
        <p:txBody>
          <a:bodyPr anchor="b">
            <a:normAutofit/>
          </a:bodyPr>
          <a:lstStyle/>
          <a:p>
            <a:r>
              <a:rPr lang="nl-NL" sz="4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ea typeface="+mj-lt"/>
                <a:cs typeface="+mj-lt"/>
              </a:rPr>
              <a:t>3. Hoe heette Maassluis eerst?</a:t>
            </a:r>
            <a:endParaRPr lang="nl-NL" sz="440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3190875"/>
            <a:ext cx="5914938" cy="298608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nl-NL" sz="2000" dirty="0">
                <a:solidFill>
                  <a:schemeClr val="tx2">
                    <a:alpha val="60000"/>
                  </a:schemeClr>
                </a:solidFill>
              </a:rPr>
              <a:t>a. </a:t>
            </a:r>
            <a:r>
              <a:rPr lang="nl-NL" sz="2000" dirty="0" err="1">
                <a:solidFill>
                  <a:schemeClr val="tx2">
                    <a:alpha val="60000"/>
                  </a:schemeClr>
                </a:solidFill>
                <a:ea typeface="+mn-lt"/>
                <a:cs typeface="+mn-lt"/>
              </a:rPr>
              <a:t>Maeswatersluys</a:t>
            </a:r>
            <a:endParaRPr lang="nl-NL" sz="2000" dirty="0">
              <a:solidFill>
                <a:schemeClr val="tx2">
                  <a:alpha val="60000"/>
                </a:schemeClr>
              </a:solidFill>
              <a:ea typeface="+mn-lt"/>
              <a:cs typeface="+mn-lt"/>
            </a:endParaRPr>
          </a:p>
          <a:p>
            <a:pPr>
              <a:buClr>
                <a:srgbClr val="E4E3F1"/>
              </a:buClr>
            </a:pPr>
            <a:r>
              <a:rPr lang="nl-NL" sz="2000" dirty="0">
                <a:solidFill>
                  <a:schemeClr val="tx2">
                    <a:alpha val="60000"/>
                  </a:schemeClr>
                </a:solidFill>
                <a:ea typeface="+mn-lt"/>
                <a:cs typeface="+mn-lt"/>
              </a:rPr>
              <a:t>b. </a:t>
            </a:r>
            <a:r>
              <a:rPr lang="nl-NL" sz="2000" dirty="0" err="1">
                <a:solidFill>
                  <a:schemeClr val="tx2">
                    <a:alpha val="60000"/>
                  </a:schemeClr>
                </a:solidFill>
                <a:ea typeface="+mn-lt"/>
                <a:cs typeface="+mn-lt"/>
              </a:rPr>
              <a:t>Maeszeesluys</a:t>
            </a:r>
            <a:endParaRPr lang="nl-NL" sz="2000" dirty="0">
              <a:solidFill>
                <a:schemeClr val="tx2">
                  <a:alpha val="60000"/>
                </a:schemeClr>
              </a:solidFill>
              <a:ea typeface="+mn-lt"/>
              <a:cs typeface="+mn-lt"/>
            </a:endParaRPr>
          </a:p>
          <a:p>
            <a:pPr>
              <a:buClr>
                <a:srgbClr val="E4E3F1"/>
              </a:buClr>
            </a:pPr>
            <a:r>
              <a:rPr lang="nl-NL" sz="2000" dirty="0">
                <a:solidFill>
                  <a:schemeClr val="tx2">
                    <a:alpha val="60000"/>
                  </a:schemeClr>
                </a:solidFill>
                <a:ea typeface="+mn-lt"/>
                <a:cs typeface="+mn-lt"/>
              </a:rPr>
              <a:t>c. </a:t>
            </a:r>
            <a:r>
              <a:rPr lang="nl-NL" sz="2000" dirty="0" err="1">
                <a:solidFill>
                  <a:schemeClr val="tx2">
                    <a:alpha val="60000"/>
                  </a:schemeClr>
                </a:solidFill>
                <a:ea typeface="+mn-lt"/>
                <a:cs typeface="+mn-lt"/>
              </a:rPr>
              <a:t>Maesrijnsluys</a:t>
            </a:r>
            <a:endParaRPr lang="nl-NL" sz="2000" dirty="0">
              <a:solidFill>
                <a:schemeClr val="tx2">
                  <a:alpha val="60000"/>
                </a:schemeClr>
              </a:solidFill>
              <a:ea typeface="+mn-lt"/>
              <a:cs typeface="+mn-lt"/>
            </a:endParaRPr>
          </a:p>
          <a:p>
            <a:pPr>
              <a:buClr>
                <a:srgbClr val="E4E3F1"/>
              </a:buClr>
            </a:pPr>
            <a:r>
              <a:rPr lang="nl-NL" sz="2000" dirty="0">
                <a:solidFill>
                  <a:schemeClr val="tx2">
                    <a:alpha val="60000"/>
                  </a:schemeClr>
                </a:solidFill>
                <a:ea typeface="+mn-lt"/>
                <a:cs typeface="+mn-lt"/>
              </a:rPr>
              <a:t>d. </a:t>
            </a:r>
            <a:r>
              <a:rPr lang="nl-NL" sz="2000" dirty="0" err="1">
                <a:solidFill>
                  <a:schemeClr val="tx2">
                    <a:alpha val="60000"/>
                  </a:schemeClr>
                </a:solidFill>
                <a:ea typeface="+mn-lt"/>
                <a:cs typeface="+mn-lt"/>
              </a:rPr>
              <a:t>Maeslantsluys</a:t>
            </a:r>
            <a:endParaRPr lang="nl-NL" sz="2000" dirty="0">
              <a:solidFill>
                <a:schemeClr val="tx2">
                  <a:alpha val="60000"/>
                </a:schemeClr>
              </a:solidFill>
              <a:ea typeface="+mn-lt"/>
              <a:cs typeface="+mn-lt"/>
            </a:endParaRPr>
          </a:p>
        </p:txBody>
      </p:sp>
      <p:pic>
        <p:nvPicPr>
          <p:cNvPr id="4" name="Afbeelding 4"/>
          <p:cNvPicPr>
            <a:picLocks noChangeAspect="1"/>
          </p:cNvPicPr>
          <p:nvPr/>
        </p:nvPicPr>
        <p:blipFill rotWithShape="1">
          <a:blip r:embed="rId1"/>
          <a:srcRect l="24300" r="38148"/>
          <a:stretch>
            <a:fillRect/>
          </a:stretch>
        </p:blipFill>
        <p:spPr>
          <a:xfrm>
            <a:off x="7236476" y="1"/>
            <a:ext cx="495247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1" y="857251"/>
            <a:ext cx="4362973" cy="2076450"/>
          </a:xfrm>
        </p:spPr>
        <p:txBody>
          <a:bodyPr anchor="b">
            <a:normAutofit/>
          </a:bodyPr>
          <a:lstStyle/>
          <a:p>
            <a:r>
              <a:rPr lang="nl-NL" sz="3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cs typeface="Angsana New"/>
              </a:rPr>
              <a:t>4. </a:t>
            </a:r>
            <a:r>
              <a:rPr lang="nl-NL" sz="34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ea typeface="+mj-lt"/>
                <a:cs typeface="+mj-lt"/>
              </a:rPr>
              <a:t>Maassluis lag altijd al aan water. Waarom was dat handig als het oorlog was?</a:t>
            </a:r>
            <a:endParaRPr lang="nl-NL" sz="34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3190875"/>
            <a:ext cx="4362974" cy="298608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nl-NL" sz="1600" dirty="0">
                <a:solidFill>
                  <a:schemeClr val="tx2">
                    <a:alpha val="60000"/>
                  </a:schemeClr>
                </a:solidFill>
              </a:rPr>
              <a:t>a. </a:t>
            </a:r>
            <a:r>
              <a:rPr lang="nl-NL" sz="1600" dirty="0">
                <a:solidFill>
                  <a:schemeClr val="tx2">
                    <a:alpha val="60000"/>
                  </a:schemeClr>
                </a:solidFill>
                <a:ea typeface="+mn-lt"/>
                <a:cs typeface="+mn-lt"/>
              </a:rPr>
              <a:t>De meeste vijandige soldaten konden niet zwemmen.</a:t>
            </a:r>
            <a:endParaRPr lang="nl-NL" sz="1600" dirty="0">
              <a:solidFill>
                <a:schemeClr val="tx2">
                  <a:alpha val="6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100000"/>
              </a:lnSpc>
              <a:buClr>
                <a:srgbClr val="E4E3F1"/>
              </a:buClr>
            </a:pPr>
            <a:r>
              <a:rPr lang="nl-NL" sz="1600" dirty="0">
                <a:solidFill>
                  <a:schemeClr val="tx2">
                    <a:alpha val="60000"/>
                  </a:schemeClr>
                </a:solidFill>
              </a:rPr>
              <a:t>b. </a:t>
            </a:r>
            <a:r>
              <a:rPr lang="nl-NL" sz="1600" dirty="0">
                <a:solidFill>
                  <a:schemeClr val="tx2">
                    <a:alpha val="60000"/>
                  </a:schemeClr>
                </a:solidFill>
                <a:ea typeface="+mn-lt"/>
                <a:cs typeface="+mn-lt"/>
              </a:rPr>
              <a:t>Er was altijd genoeg drinkwater.</a:t>
            </a:r>
            <a:endParaRPr lang="nl-NL" sz="1600" dirty="0">
              <a:solidFill>
                <a:schemeClr val="tx2">
                  <a:alpha val="6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100000"/>
              </a:lnSpc>
              <a:buClr>
                <a:srgbClr val="E4E3F1"/>
              </a:buClr>
            </a:pPr>
            <a:r>
              <a:rPr lang="nl-NL" sz="1600" dirty="0">
                <a:solidFill>
                  <a:schemeClr val="tx2">
                    <a:alpha val="60000"/>
                  </a:schemeClr>
                </a:solidFill>
                <a:ea typeface="+mn-lt"/>
                <a:cs typeface="+mn-lt"/>
              </a:rPr>
              <a:t>c. Men liet het achterland onderlopen, zodat kwam de vijand niet bij de stad kon komen.</a:t>
            </a:r>
            <a:endParaRPr lang="nl-NL" sz="1600" dirty="0">
              <a:solidFill>
                <a:schemeClr val="tx2">
                  <a:alpha val="6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100000"/>
              </a:lnSpc>
              <a:buClr>
                <a:srgbClr val="E4E3F1"/>
              </a:buClr>
            </a:pPr>
            <a:r>
              <a:rPr lang="nl-NL" sz="1600" dirty="0">
                <a:solidFill>
                  <a:schemeClr val="tx2">
                    <a:alpha val="60000"/>
                  </a:schemeClr>
                </a:solidFill>
                <a:ea typeface="+mn-lt"/>
                <a:cs typeface="+mn-lt"/>
              </a:rPr>
              <a:t>d. Je kon snel vluchten met een bootje.</a:t>
            </a:r>
            <a:br>
              <a:rPr lang="en-US" sz="1600" dirty="0"/>
            </a:br>
            <a:endParaRPr lang="en-US" sz="1600" dirty="0">
              <a:solidFill>
                <a:schemeClr val="tx2">
                  <a:alpha val="60000"/>
                </a:schemeClr>
              </a:solidFill>
            </a:endParaRPr>
          </a:p>
          <a:p>
            <a:pPr>
              <a:lnSpc>
                <a:spcPct val="100000"/>
              </a:lnSpc>
              <a:buClr>
                <a:srgbClr val="E4E3F1"/>
              </a:buClr>
            </a:pPr>
            <a:endParaRPr lang="nl-NL" sz="1600" dirty="0">
              <a:solidFill>
                <a:schemeClr val="tx2">
                  <a:alpha val="60000"/>
                </a:schemeClr>
              </a:solidFill>
              <a:ea typeface="+mn-lt"/>
              <a:cs typeface="+mn-lt"/>
            </a:endParaRPr>
          </a:p>
        </p:txBody>
      </p:sp>
      <p:pic>
        <p:nvPicPr>
          <p:cNvPr id="4" name="Afbeelding 4" descr="Afbeelding met tekst, gras&#10;&#10;Automatisch gegenereerde beschrijving"/>
          <p:cNvPicPr>
            <a:picLocks noChangeAspect="1"/>
          </p:cNvPicPr>
          <p:nvPr/>
        </p:nvPicPr>
        <p:blipFill>
          <a:blip r:embed="rId1">
            <a:alphaModFix amt="90000"/>
          </a:blip>
          <a:stretch>
            <a:fillRect/>
          </a:stretch>
        </p:blipFill>
        <p:spPr>
          <a:xfrm>
            <a:off x="6039374" y="1882978"/>
            <a:ext cx="5663269" cy="308648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1" y="857251"/>
            <a:ext cx="5914937" cy="2076450"/>
          </a:xfrm>
        </p:spPr>
        <p:txBody>
          <a:bodyPr anchor="b">
            <a:normAutofit/>
          </a:bodyPr>
          <a:lstStyle/>
          <a:p>
            <a:r>
              <a:rPr lang="nl-NL" sz="4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cs typeface="Angsana New"/>
              </a:rPr>
              <a:t>5. </a:t>
            </a:r>
            <a:r>
              <a:rPr lang="nl-NL" sz="4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ea typeface="+mj-lt"/>
                <a:cs typeface="+mj-lt"/>
              </a:rPr>
              <a:t>Vanuit Maassluis kon je vroeger snel naar een andere stad reizen. Hoe?</a:t>
            </a:r>
            <a:endParaRPr lang="nl-NL" sz="440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  <a:ea typeface="+mj-lt"/>
              <a:cs typeface="+mj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3190875"/>
            <a:ext cx="5914938" cy="298608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nl-NL" sz="2000" dirty="0">
                <a:solidFill>
                  <a:schemeClr val="tx2">
                    <a:alpha val="60000"/>
                  </a:schemeClr>
                </a:solidFill>
              </a:rPr>
              <a:t>a. </a:t>
            </a:r>
            <a:r>
              <a:rPr lang="nl-NL" sz="2000" dirty="0">
                <a:solidFill>
                  <a:schemeClr val="tx2">
                    <a:alpha val="60000"/>
                  </a:schemeClr>
                </a:solidFill>
                <a:ea typeface="+mn-lt"/>
                <a:cs typeface="+mn-lt"/>
              </a:rPr>
              <a:t>met de trekschuit over het uitgebreide waterwegennetwerk</a:t>
            </a:r>
            <a:endParaRPr lang="nl-NL" sz="2000" dirty="0">
              <a:solidFill>
                <a:schemeClr val="tx2">
                  <a:alpha val="60000"/>
                </a:schemeClr>
              </a:solidFill>
              <a:ea typeface="+mn-lt"/>
              <a:cs typeface="+mn-lt"/>
            </a:endParaRPr>
          </a:p>
          <a:p>
            <a:pPr>
              <a:buClr>
                <a:srgbClr val="E4E3F1"/>
              </a:buClr>
            </a:pPr>
            <a:r>
              <a:rPr lang="nl-NL" sz="2000" dirty="0">
                <a:solidFill>
                  <a:schemeClr val="tx2">
                    <a:alpha val="60000"/>
                  </a:schemeClr>
                </a:solidFill>
                <a:ea typeface="+mn-lt"/>
                <a:cs typeface="+mn-lt"/>
              </a:rPr>
              <a:t>b. met het paard langs de rivieren</a:t>
            </a:r>
            <a:endParaRPr lang="nl-NL" sz="2000" dirty="0">
              <a:solidFill>
                <a:schemeClr val="tx2">
                  <a:alpha val="60000"/>
                </a:schemeClr>
              </a:solidFill>
              <a:ea typeface="+mn-lt"/>
              <a:cs typeface="+mn-lt"/>
            </a:endParaRPr>
          </a:p>
          <a:p>
            <a:pPr>
              <a:buClr>
                <a:srgbClr val="E4E3F1"/>
              </a:buClr>
            </a:pPr>
            <a:r>
              <a:rPr lang="nl-NL" sz="2000" dirty="0">
                <a:solidFill>
                  <a:schemeClr val="tx2">
                    <a:alpha val="60000"/>
                  </a:schemeClr>
                </a:solidFill>
                <a:ea typeface="+mn-lt"/>
                <a:cs typeface="+mn-lt"/>
              </a:rPr>
              <a:t>c. met de trein door de polders</a:t>
            </a:r>
            <a:endParaRPr lang="nl-NL" sz="2000" dirty="0">
              <a:solidFill>
                <a:schemeClr val="tx2">
                  <a:alpha val="60000"/>
                </a:schemeClr>
              </a:solidFill>
              <a:ea typeface="+mn-lt"/>
              <a:cs typeface="+mn-lt"/>
            </a:endParaRPr>
          </a:p>
          <a:p>
            <a:pPr>
              <a:buClr>
                <a:srgbClr val="E4E3F1"/>
              </a:buClr>
            </a:pPr>
            <a:r>
              <a:rPr lang="nl-NL" sz="2000" dirty="0">
                <a:solidFill>
                  <a:schemeClr val="tx2">
                    <a:alpha val="60000"/>
                  </a:schemeClr>
                </a:solidFill>
                <a:ea typeface="+mn-lt"/>
                <a:cs typeface="+mn-lt"/>
              </a:rPr>
              <a:t>d. Te voet was toch echt het snelst.</a:t>
            </a:r>
            <a:endParaRPr lang="nl-NL" sz="2000" dirty="0">
              <a:solidFill>
                <a:schemeClr val="tx2">
                  <a:alpha val="60000"/>
                </a:schemeClr>
              </a:solidFill>
              <a:ea typeface="+mn-lt"/>
              <a:cs typeface="+mn-lt"/>
            </a:endParaRPr>
          </a:p>
        </p:txBody>
      </p:sp>
      <p:pic>
        <p:nvPicPr>
          <p:cNvPr id="4" name="Afbeelding 4" descr="Afbeelding met tekst, buiten, boot&#10;&#10;Automatisch gegenereerde beschrijving"/>
          <p:cNvPicPr>
            <a:picLocks noChangeAspect="1"/>
          </p:cNvPicPr>
          <p:nvPr/>
        </p:nvPicPr>
        <p:blipFill rotWithShape="1">
          <a:blip r:embed="rId1"/>
          <a:srcRect l="45646" r="15178" b="1"/>
          <a:stretch>
            <a:fillRect/>
          </a:stretch>
        </p:blipFill>
        <p:spPr>
          <a:xfrm>
            <a:off x="7236476" y="1"/>
            <a:ext cx="495247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545007"/>
            <a:ext cx="5257800" cy="2373806"/>
          </a:xfrm>
        </p:spPr>
        <p:txBody>
          <a:bodyPr anchor="t">
            <a:normAutofit/>
          </a:bodyPr>
          <a:lstStyle/>
          <a:p>
            <a:r>
              <a:rPr lang="nl-NL" sz="36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ea typeface="+mj-lt"/>
                <a:cs typeface="+mj-lt"/>
              </a:rPr>
              <a:t>6. Inwoners van Maassluis verdienden goed aan de visserij. Welke vis?</a:t>
            </a:r>
            <a:endParaRPr lang="nl-NL" sz="36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334124" y="545007"/>
            <a:ext cx="5019675" cy="23738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1800" dirty="0">
                <a:solidFill>
                  <a:schemeClr val="tx2">
                    <a:alpha val="60000"/>
                  </a:schemeClr>
                </a:solidFill>
              </a:rPr>
              <a:t>a. walvis</a:t>
            </a:r>
            <a:endParaRPr lang="nl-NL" sz="1800" dirty="0">
              <a:solidFill>
                <a:schemeClr val="tx2">
                  <a:alpha val="60000"/>
                </a:schemeClr>
              </a:solidFill>
            </a:endParaRPr>
          </a:p>
          <a:p>
            <a:pPr>
              <a:buClr>
                <a:srgbClr val="E4E3F1"/>
              </a:buClr>
            </a:pPr>
            <a:r>
              <a:rPr lang="nl-NL" sz="1800" dirty="0">
                <a:solidFill>
                  <a:schemeClr val="tx2">
                    <a:alpha val="60000"/>
                  </a:schemeClr>
                </a:solidFill>
              </a:rPr>
              <a:t>b. schol</a:t>
            </a:r>
            <a:endParaRPr lang="nl-NL" sz="1800" dirty="0">
              <a:solidFill>
                <a:schemeClr val="tx2">
                  <a:alpha val="60000"/>
                </a:schemeClr>
              </a:solidFill>
            </a:endParaRPr>
          </a:p>
          <a:p>
            <a:pPr>
              <a:buClr>
                <a:srgbClr val="E4E3F1"/>
              </a:buClr>
            </a:pPr>
            <a:r>
              <a:rPr lang="nl-NL" sz="1800" dirty="0">
                <a:solidFill>
                  <a:schemeClr val="tx2">
                    <a:alpha val="60000"/>
                  </a:schemeClr>
                </a:solidFill>
              </a:rPr>
              <a:t>c. haring</a:t>
            </a:r>
            <a:endParaRPr lang="nl-NL" sz="1800" dirty="0">
              <a:solidFill>
                <a:schemeClr val="tx2">
                  <a:alpha val="60000"/>
                </a:schemeClr>
              </a:solidFill>
            </a:endParaRPr>
          </a:p>
          <a:p>
            <a:pPr>
              <a:buClr>
                <a:srgbClr val="E4E3F1"/>
              </a:buClr>
            </a:pPr>
            <a:r>
              <a:rPr lang="nl-NL" sz="1800" dirty="0">
                <a:solidFill>
                  <a:schemeClr val="tx2">
                    <a:alpha val="60000"/>
                  </a:schemeClr>
                </a:solidFill>
              </a:rPr>
              <a:t>d. paling</a:t>
            </a:r>
            <a:endParaRPr lang="nl-NL" sz="1800" dirty="0">
              <a:solidFill>
                <a:schemeClr val="tx2">
                  <a:alpha val="60000"/>
                </a:schemeClr>
              </a:solidFill>
            </a:endParaRPr>
          </a:p>
        </p:txBody>
      </p:sp>
      <p:pic>
        <p:nvPicPr>
          <p:cNvPr id="4" name="Afbeelding 4" descr="Afbeelding met tekst, buiten, transport, vaartuig&#10;&#10;Automatisch gegenereerde beschrijving"/>
          <p:cNvPicPr>
            <a:picLocks noChangeAspect="1"/>
          </p:cNvPicPr>
          <p:nvPr/>
        </p:nvPicPr>
        <p:blipFill rotWithShape="1">
          <a:blip r:embed="rId1"/>
          <a:srcRect t="19256" b="25380"/>
          <a:stretch>
            <a:fillRect/>
          </a:stretch>
        </p:blipFill>
        <p:spPr>
          <a:xfrm>
            <a:off x="20" y="3179205"/>
            <a:ext cx="12191980" cy="367879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545007"/>
            <a:ext cx="5257800" cy="2373806"/>
          </a:xfrm>
        </p:spPr>
        <p:txBody>
          <a:bodyPr anchor="t">
            <a:normAutofit fontScale="90000"/>
          </a:bodyPr>
          <a:lstStyle/>
          <a:p>
            <a:r>
              <a:rPr lang="nl-NL" sz="36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cs typeface="Angsana New"/>
              </a:rPr>
              <a:t>7. </a:t>
            </a:r>
            <a:r>
              <a:rPr lang="nl-NL" sz="36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ea typeface="+mj-lt"/>
                <a:cs typeface="+mj-lt"/>
              </a:rPr>
              <a:t>De Maas verzandde in de loop der tijd. In de negentiende eeuw groef men </a:t>
            </a:r>
            <a:r>
              <a:rPr lang="nl-NL" sz="4000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ea typeface="+mj-lt"/>
                <a:cs typeface="+mj-lt"/>
              </a:rPr>
              <a:t>daarom ...?</a:t>
            </a:r>
            <a:endParaRPr lang="nl-NL" sz="40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334124" y="545007"/>
            <a:ext cx="5019675" cy="23738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1800">
                <a:solidFill>
                  <a:schemeClr val="tx2">
                    <a:alpha val="60000"/>
                  </a:schemeClr>
                </a:solidFill>
              </a:rPr>
              <a:t>a. De Nieuwe Rijn</a:t>
            </a:r>
            <a:endParaRPr lang="nl-NL" sz="1800">
              <a:solidFill>
                <a:schemeClr val="tx2">
                  <a:alpha val="60000"/>
                </a:schemeClr>
              </a:solidFill>
            </a:endParaRPr>
          </a:p>
          <a:p>
            <a:pPr>
              <a:buClr>
                <a:srgbClr val="E4E3F1"/>
              </a:buClr>
            </a:pPr>
            <a:r>
              <a:rPr lang="nl-NL" sz="1800">
                <a:solidFill>
                  <a:schemeClr val="tx2">
                    <a:alpha val="60000"/>
                  </a:schemeClr>
                </a:solidFill>
              </a:rPr>
              <a:t>b. De Nieuwe Waterweg</a:t>
            </a:r>
            <a:endParaRPr lang="nl-NL" sz="1800">
              <a:solidFill>
                <a:schemeClr val="tx2">
                  <a:alpha val="60000"/>
                </a:schemeClr>
              </a:solidFill>
            </a:endParaRPr>
          </a:p>
          <a:p>
            <a:pPr>
              <a:buClr>
                <a:srgbClr val="E4E3F1"/>
              </a:buClr>
            </a:pPr>
            <a:r>
              <a:rPr lang="nl-NL" sz="1800">
                <a:solidFill>
                  <a:schemeClr val="tx2">
                    <a:alpha val="60000"/>
                  </a:schemeClr>
                </a:solidFill>
              </a:rPr>
              <a:t>c. De Nieuwe Zeeweg</a:t>
            </a:r>
            <a:endParaRPr lang="nl-NL" sz="1800">
              <a:solidFill>
                <a:schemeClr val="tx2">
                  <a:alpha val="60000"/>
                </a:schemeClr>
              </a:solidFill>
            </a:endParaRPr>
          </a:p>
          <a:p>
            <a:pPr>
              <a:buClr>
                <a:srgbClr val="E4E3F1"/>
              </a:buClr>
            </a:pPr>
            <a:r>
              <a:rPr lang="nl-NL" sz="1800">
                <a:solidFill>
                  <a:schemeClr val="tx2">
                    <a:alpha val="60000"/>
                  </a:schemeClr>
                </a:solidFill>
              </a:rPr>
              <a:t>d. De Nieuwe Schieweg</a:t>
            </a:r>
            <a:endParaRPr lang="nl-NL" sz="1800">
              <a:solidFill>
                <a:schemeClr val="tx2">
                  <a:alpha val="60000"/>
                </a:schemeClr>
              </a:solidFill>
            </a:endParaRPr>
          </a:p>
        </p:txBody>
      </p:sp>
      <p:pic>
        <p:nvPicPr>
          <p:cNvPr id="4" name="Afbeelding 4"/>
          <p:cNvPicPr>
            <a:picLocks noChangeAspect="1"/>
          </p:cNvPicPr>
          <p:nvPr/>
        </p:nvPicPr>
        <p:blipFill rotWithShape="1">
          <a:blip r:embed="rId1"/>
          <a:srcRect t="13478" b="30644"/>
          <a:stretch>
            <a:fillRect/>
          </a:stretch>
        </p:blipFill>
        <p:spPr>
          <a:xfrm>
            <a:off x="20" y="3179205"/>
            <a:ext cx="12191980" cy="36787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2" p14:bwMode="auto">
            <p14:nvContentPartPr>
              <p14:cNvPr id="8" name="Inkt 7"/>
              <p14:cNvContentPartPr/>
              <p14:nvPr/>
            </p14:nvContentPartPr>
            <p14:xfrm>
              <a:off x="3606264" y="3396933"/>
              <a:ext cx="1762125" cy="590550"/>
            </p14:xfrm>
          </p:contentPart>
        </mc:Choice>
        <mc:Fallback xmlns="">
          <p:pic>
            <p:nvPicPr>
              <p:cNvPr id="8" name="Inkt 7"/>
            </p:nvPicPr>
            <p:blipFill>
              <a:blip r:embed="rId3"/>
            </p:blipFill>
            <p:spPr>
              <a:xfrm>
                <a:off x="3606264" y="3396933"/>
                <a:ext cx="1762125" cy="590550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theme/theme1.xml><?xml version="1.0" encoding="utf-8"?>
<a:theme xmlns:a="http://schemas.openxmlformats.org/drawingml/2006/main" name="LuminousVTI">
  <a:themeElements>
    <a:clrScheme name="AnalogousFromRegularSeedLeftStep">
      <a:dk1>
        <a:srgbClr val="000000"/>
      </a:dk1>
      <a:lt1>
        <a:srgbClr val="FFFFFF"/>
      </a:lt1>
      <a:dk2>
        <a:srgbClr val="1F1E3B"/>
      </a:dk2>
      <a:lt2>
        <a:srgbClr val="E2E6E8"/>
      </a:lt2>
      <a:accent1>
        <a:srgbClr val="C3754D"/>
      </a:accent1>
      <a:accent2>
        <a:srgbClr val="B13B44"/>
      </a:accent2>
      <a:accent3>
        <a:srgbClr val="C34D88"/>
      </a:accent3>
      <a:accent4>
        <a:srgbClr val="B13BA7"/>
      </a:accent4>
      <a:accent5>
        <a:srgbClr val="9C4DC3"/>
      </a:accent5>
      <a:accent6>
        <a:srgbClr val="593BB1"/>
      </a:accent6>
      <a:hlink>
        <a:srgbClr val="3B8AB3"/>
      </a:hlink>
      <a:folHlink>
        <a:srgbClr val="7F7F7F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1586</Words>
  <Application>WPS Presentation</Application>
  <PresentationFormat>Breedbeeld</PresentationFormat>
  <Paragraphs>71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5" baseType="lpstr">
      <vt:lpstr>Arial</vt:lpstr>
      <vt:lpstr>SimSun</vt:lpstr>
      <vt:lpstr>Wingdings</vt:lpstr>
      <vt:lpstr>Angsana New</vt:lpstr>
      <vt:lpstr>Microsoft Sans Serif</vt:lpstr>
      <vt:lpstr>Angsana New</vt:lpstr>
      <vt:lpstr>Segoe Print</vt:lpstr>
      <vt:lpstr>Avenir Next LT Pro</vt:lpstr>
      <vt:lpstr>Microsoft YaHei</vt:lpstr>
      <vt:lpstr>Arial Unicode MS</vt:lpstr>
      <vt:lpstr>Sabon Next LT</vt:lpstr>
      <vt:lpstr>Calibri</vt:lpstr>
      <vt:lpstr>LuminousVTI</vt:lpstr>
      <vt:lpstr>PowerPoint 演示文稿</vt:lpstr>
      <vt:lpstr>PowerPoint 演示文稿</vt:lpstr>
      <vt:lpstr>1. Hoe oud is Maassluis?</vt:lpstr>
      <vt:lpstr>2. Waar ontstond Maassluis?</vt:lpstr>
      <vt:lpstr>3. Hoe heette Maassluis eerst?</vt:lpstr>
      <vt:lpstr>4. Maassluis lag altijd al aan water. Waarom was dat handig als het oorlog was?</vt:lpstr>
      <vt:lpstr>5. Vanuit Maassluis kon je vroeger snel naar een andere stad reizen. Hoe?</vt:lpstr>
      <vt:lpstr>6. Inwoners van Maassluis verdienden goed aan de visserij. Welke vis?</vt:lpstr>
      <vt:lpstr>7. De Maas verzandde in de loop der tijd. In de negentiende eeuw groef men daarom ...?</vt:lpstr>
      <vt:lpstr>8. Noem twee museum-sleepboten in de oude haven van Maassluis.</vt:lpstr>
      <vt:lpstr>9. Wat is er aan de hand?</vt:lpstr>
      <vt:lpstr>EINDE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Karen</dc:creator>
  <cp:lastModifiedBy>Karen</cp:lastModifiedBy>
  <cp:revision>150</cp:revision>
  <dcterms:created xsi:type="dcterms:W3CDTF">2021-12-01T12:47:00Z</dcterms:created>
  <dcterms:modified xsi:type="dcterms:W3CDTF">2022-10-14T08:42:56Z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7614963BDC7F4D898AF92582290C1476</vt:lpwstr>
  </property>
  <property fmtid="{D5CDD505-2E9C-101B-9397-08002B2CF9AE}" pid="3" name="KSOProductBuildVer">
    <vt:lpwstr>1033-11.2.0.11341</vt:lpwstr>
  </property>
</Properties>
</file>